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60"/>
  </p:notesMasterIdLst>
  <p:handoutMasterIdLst>
    <p:handoutMasterId r:id="rId61"/>
  </p:handoutMasterIdLst>
  <p:sldIdLst>
    <p:sldId id="574" r:id="rId2"/>
    <p:sldId id="610" r:id="rId3"/>
    <p:sldId id="589" r:id="rId4"/>
    <p:sldId id="605" r:id="rId5"/>
    <p:sldId id="608" r:id="rId6"/>
    <p:sldId id="611" r:id="rId7"/>
    <p:sldId id="591" r:id="rId8"/>
    <p:sldId id="592" r:id="rId9"/>
    <p:sldId id="594" r:id="rId10"/>
    <p:sldId id="593" r:id="rId11"/>
    <p:sldId id="612" r:id="rId12"/>
    <p:sldId id="581" r:id="rId13"/>
    <p:sldId id="582" r:id="rId14"/>
    <p:sldId id="613" r:id="rId15"/>
    <p:sldId id="588" r:id="rId16"/>
    <p:sldId id="619" r:id="rId17"/>
    <p:sldId id="617" r:id="rId18"/>
    <p:sldId id="626" r:id="rId19"/>
    <p:sldId id="571" r:id="rId20"/>
    <p:sldId id="635" r:id="rId21"/>
    <p:sldId id="616" r:id="rId22"/>
    <p:sldId id="597" r:id="rId23"/>
    <p:sldId id="618" r:id="rId24"/>
    <p:sldId id="621" r:id="rId25"/>
    <p:sldId id="620" r:id="rId26"/>
    <p:sldId id="614" r:id="rId27"/>
    <p:sldId id="580" r:id="rId28"/>
    <p:sldId id="630" r:id="rId29"/>
    <p:sldId id="627" r:id="rId30"/>
    <p:sldId id="629" r:id="rId31"/>
    <p:sldId id="634" r:id="rId32"/>
    <p:sldId id="628" r:id="rId33"/>
    <p:sldId id="631" r:id="rId34"/>
    <p:sldId id="632" r:id="rId35"/>
    <p:sldId id="636" r:id="rId36"/>
    <p:sldId id="622" r:id="rId37"/>
    <p:sldId id="623" r:id="rId38"/>
    <p:sldId id="615" r:id="rId39"/>
    <p:sldId id="644" r:id="rId40"/>
    <p:sldId id="596" r:id="rId41"/>
    <p:sldId id="653" r:id="rId42"/>
    <p:sldId id="652" r:id="rId43"/>
    <p:sldId id="637" r:id="rId44"/>
    <p:sldId id="650" r:id="rId45"/>
    <p:sldId id="646" r:id="rId46"/>
    <p:sldId id="647" r:id="rId47"/>
    <p:sldId id="654" r:id="rId48"/>
    <p:sldId id="638" r:id="rId49"/>
    <p:sldId id="645" r:id="rId50"/>
    <p:sldId id="639" r:id="rId51"/>
    <p:sldId id="640" r:id="rId52"/>
    <p:sldId id="641" r:id="rId53"/>
    <p:sldId id="655" r:id="rId54"/>
    <p:sldId id="656" r:id="rId55"/>
    <p:sldId id="643" r:id="rId56"/>
    <p:sldId id="606" r:id="rId57"/>
    <p:sldId id="633" r:id="rId58"/>
    <p:sldId id="607" r:id="rId59"/>
  </p:sldIdLst>
  <p:sldSz cx="2743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pos="11520" userDrawn="1">
          <p15:clr>
            <a:srgbClr val="A4A3A4"/>
          </p15:clr>
        </p15:guide>
        <p15:guide id="4" pos="16704" userDrawn="1">
          <p15:clr>
            <a:srgbClr val="A4A3A4"/>
          </p15:clr>
        </p15:guide>
        <p15:guide id="5" userDrawn="1">
          <p15:clr>
            <a:srgbClr val="A4A3A4"/>
          </p15:clr>
        </p15:guide>
        <p15:guide id="6" orient="horz" pos="3600" userDrawn="1">
          <p15:clr>
            <a:srgbClr val="A4A3A4"/>
          </p15:clr>
        </p15:guide>
        <p15:guide id="7" orient="horz" userDrawn="1">
          <p15:clr>
            <a:srgbClr val="A4A3A4"/>
          </p15:clr>
        </p15:guide>
        <p15:guide id="8" orient="horz" pos="4320" userDrawn="1">
          <p15:clr>
            <a:srgbClr val="A4A3A4"/>
          </p15:clr>
        </p15:guide>
        <p15:guide id="9" pos="6624" userDrawn="1">
          <p15:clr>
            <a:srgbClr val="A4A3A4"/>
          </p15:clr>
        </p15:guide>
        <p15:guide id="10" orient="horz" pos="720" userDrawn="1">
          <p15:clr>
            <a:srgbClr val="A4A3A4"/>
          </p15:clr>
        </p15:guide>
        <p15:guide id="11" pos="8640" userDrawn="1">
          <p15:clr>
            <a:srgbClr val="A4A3A4"/>
          </p15:clr>
        </p15:guide>
        <p15:guide id="12" pos="2880" userDrawn="1">
          <p15:clr>
            <a:srgbClr val="A4A3A4"/>
          </p15:clr>
        </p15:guide>
        <p15:guide id="13" pos="14400" userDrawn="1">
          <p15:clr>
            <a:srgbClr val="A4A3A4"/>
          </p15:clr>
        </p15:guide>
        <p15:guide id="14" pos="12384" userDrawn="1">
          <p15:clr>
            <a:srgbClr val="A4A3A4"/>
          </p15:clr>
        </p15:guide>
        <p15:guide id="15" pos="576" userDrawn="1">
          <p15:clr>
            <a:srgbClr val="A4A3A4"/>
          </p15:clr>
        </p15:guide>
        <p15:guide id="16" pos="172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E83"/>
    <a:srgbClr val="07D71B"/>
    <a:srgbClr val="D912EE"/>
    <a:srgbClr val="C9C9C9"/>
    <a:srgbClr val="E4CC7E"/>
    <a:srgbClr val="212830"/>
    <a:srgbClr val="7FBA62"/>
    <a:srgbClr val="5D2884"/>
    <a:srgbClr val="52823A"/>
    <a:srgbClr val="817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 autoAdjust="0"/>
    <p:restoredTop sz="80559" autoAdjust="0"/>
  </p:normalViewPr>
  <p:slideViewPr>
    <p:cSldViewPr>
      <p:cViewPr varScale="1">
        <p:scale>
          <a:sx n="38" d="100"/>
          <a:sy n="38" d="100"/>
        </p:scale>
        <p:origin x="150" y="1182"/>
      </p:cViewPr>
      <p:guideLst>
        <p:guide orient="horz" pos="2160"/>
        <p:guide pos="5760"/>
        <p:guide pos="11520"/>
        <p:guide pos="16704"/>
        <p:guide/>
        <p:guide orient="horz" pos="3600"/>
        <p:guide orient="horz"/>
        <p:guide orient="horz" pos="4320"/>
        <p:guide pos="6624"/>
        <p:guide orient="horz" pos="720"/>
        <p:guide pos="8640"/>
        <p:guide pos="2880"/>
        <p:guide pos="14400"/>
        <p:guide pos="12384"/>
        <p:guide pos="576"/>
        <p:guide pos="17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3" tIns="47866" rIns="95733" bIns="47866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3" tIns="47866" rIns="95733" bIns="47866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3" tIns="47866" rIns="95733" bIns="47866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3" tIns="47866" rIns="95733" bIns="4786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9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r">
              <a:defRPr sz="1300"/>
            </a:lvl1pPr>
          </a:lstStyle>
          <a:p>
            <a:fld id="{413164F6-EF15-4AE4-BBA3-694E2C6BD74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543300" y="719138"/>
            <a:ext cx="14401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33" tIns="47866" rIns="95733" bIns="478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1227"/>
            <a:ext cx="5852160" cy="4320213"/>
          </a:xfrm>
          <a:prstGeom prst="rect">
            <a:avLst/>
          </a:prstGeom>
        </p:spPr>
        <p:txBody>
          <a:bodyPr vert="horz" lIns="95733" tIns="47866" rIns="95733" bIns="4786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r">
              <a:defRPr sz="1300"/>
            </a:lvl1pPr>
          </a:lstStyle>
          <a:p>
            <a:fld id="{D22E32BC-7098-498C-BB7E-CEF43207E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68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64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7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80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91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70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41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5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1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03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18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93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31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92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075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139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902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49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732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923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832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489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5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256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23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595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544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722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001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318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89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196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43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91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93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816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237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669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202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898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79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57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797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9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14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347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906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309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397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4065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421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8635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7761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922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13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1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55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53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3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8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jp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2.png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2.png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.png"/><Relationship Id="rId4" Type="http://schemas.openxmlformats.org/officeDocument/2006/relationships/image" Target="../media/image2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2.png"/><Relationship Id="rId4" Type="http://schemas.openxmlformats.org/officeDocument/2006/relationships/image" Target="../media/image2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image" Target="../media/image2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1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1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1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.png"/><Relationship Id="rId4" Type="http://schemas.openxmlformats.org/officeDocument/2006/relationships/image" Target="../media/image3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.png"/><Relationship Id="rId4" Type="http://schemas.openxmlformats.org/officeDocument/2006/relationships/image" Target="../media/image31.JP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.png"/><Relationship Id="rId4" Type="http://schemas.openxmlformats.org/officeDocument/2006/relationships/image" Target="../media/image31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2.png"/><Relationship Id="rId4" Type="http://schemas.openxmlformats.org/officeDocument/2006/relationships/image" Target="../media/image35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37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3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-7620"/>
            <a:ext cx="9144000" cy="5722620"/>
          </a:xfrm>
          <a:prstGeom prst="rect">
            <a:avLst/>
          </a:prstGeom>
        </p:spPr>
      </p:pic>
      <p:sp>
        <p:nvSpPr>
          <p:cNvPr id="16" name="Rectangle 1"/>
          <p:cNvSpPr txBox="1">
            <a:spLocks noChangeArrowheads="1"/>
          </p:cNvSpPr>
          <p:nvPr/>
        </p:nvSpPr>
        <p:spPr bwMode="auto">
          <a:xfrm>
            <a:off x="9151628" y="2890391"/>
            <a:ext cx="862837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MARYLAND </a:t>
            </a:r>
            <a:r>
              <a:rPr lang="en-US" altLang="en-US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altLang="en-US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BALTIMORE</a:t>
            </a:r>
            <a:br>
              <a:rPr lang="en-US" altLang="en-US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SCIENCES FACILITY III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691529" y="3926149"/>
            <a:ext cx="4088477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SENIOR THESIS PRESENTATION</a:t>
            </a:r>
            <a:endParaRPr lang="en-US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786529" y="4615903"/>
            <a:ext cx="5993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KENNETH M. MOORE</a:t>
            </a:r>
            <a:br>
              <a:rPr lang="en-US" sz="16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</a:b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LIGHTING /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ELECTRICAL</a:t>
            </a:r>
            <a:b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</a:b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THESIS ADVISOR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│ SHAWN GOOD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</p:spTree>
    <p:extLst>
      <p:ext uri="{BB962C8B-B14F-4D97-AF65-F5344CB8AC3E}">
        <p14:creationId xmlns:p14="http://schemas.microsoft.com/office/powerpoint/2010/main" val="321000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15000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112757"/>
            <a:ext cx="422803" cy="653176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0"/>
            <a:ext cx="9144000" cy="5715000"/>
          </a:xfrm>
          <a:prstGeom prst="rect">
            <a:avLst/>
          </a:prstGeom>
          <a:noFill/>
        </p:spPr>
      </p:pic>
      <p:sp>
        <p:nvSpPr>
          <p:cNvPr id="16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  <a:latin typeface="Tw Cen MT" panose="020B0602020104020603" pitchFamily="34" charset="0"/>
              </a:rPr>
              <a:t>SCHOOL OF DENTISTRY</a:t>
            </a:r>
            <a:endParaRPr lang="en-US" sz="2000" dirty="0">
              <a:latin typeface="Tw Cen MT" panose="020B06020201040206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Tw Cen MT" panose="020B06020201040206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CD840"/>
                </a:solidFill>
                <a:latin typeface="Tw Cen MT" panose="020B0602020104020603" pitchFamily="34" charset="0"/>
              </a:rPr>
              <a:t>SCHOOL OF MEDICINE</a:t>
            </a:r>
            <a:endParaRPr lang="en-US" sz="2000" dirty="0">
              <a:latin typeface="Tw Cen MT" panose="020B06020201040206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Tw Cen MT" panose="020B06020201040206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/>
                </a:solidFill>
                <a:latin typeface="Tw Cen MT" panose="020B0602020104020603" pitchFamily="34" charset="0"/>
              </a:rPr>
              <a:t>SCHOOL OF PHARMACY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666 W. BALTIMORE ST.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7101" y="1962544"/>
            <a:ext cx="511381" cy="80051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LOCATION</a:t>
            </a:r>
            <a:r>
              <a:rPr lang="en-US" sz="2000" dirty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216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715000"/>
            <a:ext cx="4572000" cy="838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rgbClr val="5B9BD5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5B9BD5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0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940526" y="3428999"/>
            <a:ext cx="8229600" cy="18134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DESIGN CONCEPT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CONCEPT              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444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71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9745" y="1343071"/>
            <a:ext cx="6605115" cy="43924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626" cy="5715000"/>
          </a:xfrm>
          <a:prstGeom prst="rect">
            <a:avLst/>
          </a:prstGeom>
        </p:spPr>
      </p:pic>
      <p:sp>
        <p:nvSpPr>
          <p:cNvPr id="16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20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PRODUCTION AND EMISSION OF LIGHT BY A LIVING ORGANISM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GREEK: </a:t>
            </a:r>
            <a:r>
              <a:rPr lang="en-US" sz="2000" i="1" dirty="0">
                <a:solidFill>
                  <a:schemeClr val="accent1"/>
                </a:solidFill>
                <a:latin typeface="Tw Cen MT" panose="020B0602020104020603" pitchFamily="34" charset="0"/>
              </a:rPr>
              <a:t>BIOS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 MEANING “LIVING”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LATIN: </a:t>
            </a:r>
            <a:r>
              <a:rPr lang="en-US" sz="2000" i="1" dirty="0">
                <a:solidFill>
                  <a:schemeClr val="accent1"/>
                </a:solidFill>
                <a:latin typeface="Tw Cen MT" panose="020B0602020104020603" pitchFamily="34" charset="0"/>
              </a:rPr>
              <a:t>LUMEN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 MEANING “LIGHT”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BIOLUMINESCENCE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8" name="Rectangle 7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CONCEPT              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3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as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715000"/>
            <a:ext cx="4572000" cy="838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rgbClr val="5B9BD5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5B9BD5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0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940526" y="3428999"/>
            <a:ext cx="8229600" cy="18134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ELEVATOR LOBBY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ELEVATOR LOBBY</a:t>
            </a:r>
            <a:r>
              <a:rPr lang="en-US" sz="2000" dirty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08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" y="0"/>
            <a:ext cx="9145531" cy="571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6" name="Rectangle 5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ELEVATOR LOBBY</a:t>
            </a:r>
            <a:r>
              <a:rPr lang="en-US" sz="2000" dirty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796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sp>
        <p:nvSpPr>
          <p:cNvPr id="16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ELEVATOR LOBBY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9688909" y="0"/>
            <a:ext cx="7772400" cy="114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DESIGN CRITERIA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8" name="Text Placeholder 5"/>
          <p:cNvSpPr txBox="1">
            <a:spLocks/>
          </p:cNvSpPr>
          <p:nvPr/>
        </p:nvSpPr>
        <p:spPr>
          <a:xfrm>
            <a:off x="19688909" y="1143000"/>
            <a:ext cx="774309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HIGH PEDESTRIAN ACTIVITY 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16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EFFECTIVE CENTER OF PEDESTRIAN ACTIVITY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ACCESSED VIA MAIN ATRIUM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4 PEDESTRIAN ELEVATORS + STAFF ELEVATOR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CENTRAL INFORMATION DESK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CONNECTS TO MEETING ROOM SPACE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16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826689"/>
              </p:ext>
            </p:extLst>
          </p:nvPr>
        </p:nvGraphicFramePr>
        <p:xfrm>
          <a:off x="19659598" y="2117156"/>
          <a:ext cx="6858001" cy="1313815"/>
        </p:xfrm>
        <a:graphic>
          <a:graphicData uri="http://schemas.openxmlformats.org/drawingml/2006/table">
            <a:tbl>
              <a:tblPr firstRow="1" firstCol="1" bandRow="1"/>
              <a:tblGrid>
                <a:gridCol w="2258739"/>
                <a:gridCol w="1627463"/>
                <a:gridCol w="1447800"/>
                <a:gridCol w="1523999"/>
              </a:tblGrid>
              <a:tr h="285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Circulation, Elevator Lobbies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Horizontal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(fc) Targets 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Vertical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(fc) 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Avg:Min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4:1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Night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4:1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@floor; V @ 5’ AFF.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083425"/>
              </p:ext>
            </p:extLst>
          </p:nvPr>
        </p:nvGraphicFramePr>
        <p:xfrm>
          <a:off x="19675054" y="3657600"/>
          <a:ext cx="6858001" cy="971238"/>
        </p:xfrm>
        <a:graphic>
          <a:graphicData uri="http://schemas.openxmlformats.org/drawingml/2006/table">
            <a:tbl>
              <a:tblPr firstRow="1" firstCol="1" bandRow="1"/>
              <a:tblGrid>
                <a:gridCol w="2258739"/>
                <a:gridCol w="1627463"/>
                <a:gridCol w="1447800"/>
                <a:gridCol w="1523999"/>
              </a:tblGrid>
              <a:tr h="4222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Reception</a:t>
                      </a:r>
                      <a:r>
                        <a:rPr lang="en-US" sz="1400" baseline="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Lobbies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Horizontal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(fc) Targets 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Vertical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(fc) 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Avg:Min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2057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Desk Top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4:1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39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@3’6” AFF; V @ 5’AFF</a:t>
                      </a: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263030"/>
              </p:ext>
            </p:extLst>
          </p:nvPr>
        </p:nvGraphicFramePr>
        <p:xfrm>
          <a:off x="19688909" y="4876800"/>
          <a:ext cx="3886202" cy="650550"/>
        </p:xfrm>
        <a:graphic>
          <a:graphicData uri="http://schemas.openxmlformats.org/drawingml/2006/table">
            <a:tbl>
              <a:tblPr firstRow="1" firstCol="1" bandRow="1"/>
              <a:tblGrid>
                <a:gridCol w="2258739"/>
                <a:gridCol w="1627463"/>
              </a:tblGrid>
              <a:tr h="4222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Common</a:t>
                      </a:r>
                      <a:r>
                        <a:rPr lang="en-US" sz="1400" baseline="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Space Types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LPD (W/ft</a:t>
                      </a:r>
                      <a:r>
                        <a:rPr lang="en-US" sz="1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2057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 Lobby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Space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0.90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ELEVATOR LOBBY</a:t>
            </a:r>
            <a:r>
              <a:rPr lang="en-US" sz="2000" dirty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202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0"/>
            <a:ext cx="9144000" cy="5715000"/>
          </a:xfrm>
          <a:prstGeom prst="rect">
            <a:avLst/>
          </a:prstGeom>
        </p:spPr>
      </p:pic>
      <p:sp>
        <p:nvSpPr>
          <p:cNvPr id="16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DESIGN CONSIDERATIONS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10" name="Rectangle 9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ELEVATOR LOBBY</a:t>
            </a:r>
            <a:r>
              <a:rPr lang="en-US" sz="2000" dirty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3813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0"/>
            <a:ext cx="9144000" cy="5715000"/>
          </a:xfrm>
          <a:prstGeom prst="rect">
            <a:avLst/>
          </a:prstGeom>
        </p:spPr>
      </p:pic>
      <p:sp>
        <p:nvSpPr>
          <p:cNvPr id="16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DESIGN CONSIDERATIONS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7" name="Rectangle 6"/>
          <p:cNvSpPr/>
          <p:nvPr/>
        </p:nvSpPr>
        <p:spPr>
          <a:xfrm>
            <a:off x="19735800" y="653356"/>
            <a:ext cx="76200" cy="24935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183600" y="653357"/>
            <a:ext cx="76200" cy="23184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631400" y="653357"/>
            <a:ext cx="76200" cy="20136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079200" y="653356"/>
            <a:ext cx="76200" cy="14802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390922">
            <a:off x="20237006" y="3139441"/>
            <a:ext cx="4941187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MECHANICAL SUPPLY VENTS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16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ELEVATOR LOBBY</a:t>
            </a:r>
            <a:r>
              <a:rPr lang="en-US" sz="2000" dirty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6832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0"/>
            <a:ext cx="9144000" cy="571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14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LUMINAIRE SUMMARY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735800" y="653356"/>
            <a:ext cx="76200" cy="24935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183600" y="653357"/>
            <a:ext cx="76200" cy="23184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631400" y="653357"/>
            <a:ext cx="76200" cy="20136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079200" y="653356"/>
            <a:ext cx="76200" cy="14802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20390922">
            <a:off x="20237006" y="3139441"/>
            <a:ext cx="4941187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ELEVATOR LOBBY</a:t>
            </a:r>
            <a:r>
              <a:rPr lang="en-US" sz="2000" dirty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9349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715000"/>
            <a:ext cx="4572000" cy="838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rgbClr val="5B9BD5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5B9BD5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0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940526" y="3428999"/>
            <a:ext cx="8229600" cy="18134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PROJECT OVERVIEW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PROJECT OVERVIEW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869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0"/>
            <a:ext cx="9144000" cy="571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7" name="Rectangle 6"/>
          <p:cNvSpPr/>
          <p:nvPr/>
        </p:nvSpPr>
        <p:spPr>
          <a:xfrm rot="4200000" flipH="1">
            <a:off x="22605502" y="636214"/>
            <a:ext cx="123728" cy="4959784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  <a:shade val="30000"/>
                  <a:satMod val="115000"/>
                </a:srgbClr>
              </a:gs>
              <a:gs pos="50000">
                <a:srgbClr val="FFC000">
                  <a:lumMod val="40000"/>
                  <a:lumOff val="60000"/>
                  <a:shade val="67500"/>
                  <a:satMod val="115000"/>
                </a:srgbClr>
              </a:gs>
              <a:gs pos="100000">
                <a:srgbClr val="FFC000">
                  <a:lumMod val="40000"/>
                  <a:lumOff val="60000"/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glow rad="63500">
              <a:srgbClr val="FFC000">
                <a:lumMod val="40000"/>
                <a:lumOff val="60000"/>
                <a:alpha val="40000"/>
              </a:srgbClr>
            </a:glow>
            <a:softEdge rad="127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LUMINAIRE SUMMARY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9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     RECESSED FLUORESCENT GRAZE DOWNLIGHT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1" y="1466848"/>
            <a:ext cx="1074142" cy="1066798"/>
          </a:xfrm>
          <a:prstGeom prst="rect">
            <a:avLst/>
          </a:prstGeom>
          <a:ln w="12700">
            <a:noFill/>
          </a:ln>
        </p:spPr>
      </p:pic>
      <p:sp>
        <p:nvSpPr>
          <p:cNvPr id="23" name="Rectangle 22"/>
          <p:cNvSpPr/>
          <p:nvPr/>
        </p:nvSpPr>
        <p:spPr>
          <a:xfrm>
            <a:off x="19735800" y="653356"/>
            <a:ext cx="76200" cy="24935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183600" y="653357"/>
            <a:ext cx="76200" cy="23184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631400" y="653357"/>
            <a:ext cx="76200" cy="20136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079200" y="653356"/>
            <a:ext cx="76200" cy="14802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20390922">
            <a:off x="20237006" y="3139441"/>
            <a:ext cx="4941187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ELEVATOR LOBBY</a:t>
            </a:r>
            <a:r>
              <a:rPr lang="en-US" sz="2000" dirty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8818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0"/>
            <a:ext cx="9144000" cy="571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7" name="Rectangle 6"/>
          <p:cNvSpPr/>
          <p:nvPr/>
        </p:nvSpPr>
        <p:spPr>
          <a:xfrm rot="4200000" flipH="1">
            <a:off x="22605502" y="636214"/>
            <a:ext cx="123728" cy="4959784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  <a:shade val="30000"/>
                  <a:satMod val="115000"/>
                </a:srgbClr>
              </a:gs>
              <a:gs pos="50000">
                <a:srgbClr val="FFC000">
                  <a:lumMod val="40000"/>
                  <a:lumOff val="60000"/>
                  <a:shade val="67500"/>
                  <a:satMod val="115000"/>
                </a:srgbClr>
              </a:gs>
              <a:gs pos="100000">
                <a:srgbClr val="FFC000">
                  <a:lumMod val="40000"/>
                  <a:lumOff val="60000"/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glow rad="63500">
              <a:srgbClr val="FFC000">
                <a:lumMod val="40000"/>
                <a:lumOff val="60000"/>
                <a:alpha val="40000"/>
              </a:srgbClr>
            </a:glow>
            <a:softEdge rad="127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603200" y="2438400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19888200" y="4343401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374600" y="1905000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289000" y="1524000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31025" y="3726117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LUMINAIRE SUMMARY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9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     RECESSED FLUORESCENT GRAZE DOWNLIGHT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     RECESSED LED DOWNLIGHT – 13’ 6” MH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16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1" y="2849817"/>
            <a:ext cx="1066798" cy="1066798"/>
          </a:xfrm>
          <a:prstGeom prst="rect">
            <a:avLst/>
          </a:prstGeom>
          <a:ln w="19050"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1" y="1466848"/>
            <a:ext cx="1074142" cy="1066798"/>
          </a:xfrm>
          <a:prstGeom prst="rect">
            <a:avLst/>
          </a:prstGeom>
          <a:ln w="12700">
            <a:noFill/>
          </a:ln>
        </p:spPr>
      </p:pic>
      <p:sp>
        <p:nvSpPr>
          <p:cNvPr id="23" name="Rectangle 22"/>
          <p:cNvSpPr/>
          <p:nvPr/>
        </p:nvSpPr>
        <p:spPr>
          <a:xfrm>
            <a:off x="19735800" y="653356"/>
            <a:ext cx="76200" cy="24935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183600" y="653357"/>
            <a:ext cx="76200" cy="23184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631400" y="653357"/>
            <a:ext cx="76200" cy="20136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079200" y="653356"/>
            <a:ext cx="76200" cy="14802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20390922">
            <a:off x="20237006" y="3139441"/>
            <a:ext cx="4941187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ELEVATOR LOBBY</a:t>
            </a:r>
            <a:r>
              <a:rPr lang="en-US" sz="2000" dirty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3803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0"/>
            <a:ext cx="9144000" cy="5715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4200000" flipH="1">
            <a:off x="22605502" y="636214"/>
            <a:ext cx="123728" cy="4959784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  <a:shade val="30000"/>
                  <a:satMod val="115000"/>
                </a:srgbClr>
              </a:gs>
              <a:gs pos="50000">
                <a:srgbClr val="FFC000">
                  <a:lumMod val="40000"/>
                  <a:lumOff val="60000"/>
                  <a:shade val="67500"/>
                  <a:satMod val="115000"/>
                </a:srgbClr>
              </a:gs>
              <a:gs pos="100000">
                <a:srgbClr val="FFC000">
                  <a:lumMod val="40000"/>
                  <a:lumOff val="60000"/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glow rad="63500">
              <a:srgbClr val="FFC000">
                <a:lumMod val="40000"/>
                <a:lumOff val="60000"/>
                <a:alpha val="40000"/>
              </a:srgbClr>
            </a:glow>
            <a:softEdge rad="127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603200" y="2438400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888200" y="4343401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13" name="Oval 12"/>
          <p:cNvSpPr/>
          <p:nvPr/>
        </p:nvSpPr>
        <p:spPr>
          <a:xfrm>
            <a:off x="25374600" y="1905000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289000" y="1524000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9631025" y="3726117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0078700" y="866774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354800" y="1447801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0802600" y="1447799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2250400" y="1447799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3660100" y="1447799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5146000" y="1438273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1516975" y="866774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2964775" y="866774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4422100" y="866774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5869900" y="866775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0078700" y="1990723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1516975" y="1990723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2964775" y="1990723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9354800" y="2533648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0802600" y="2533646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2250400" y="2533646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     RECESSED FLUORESCENT GRAZE DOWNLIGHT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     RECESSED LED DOWNLIGHT – 13’ 6” MH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     RECESSED LED DOWNLIGHT – 13’ 2” MH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16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7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LUMINAIRE SUMMARY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1" y="2849817"/>
            <a:ext cx="1066798" cy="1066798"/>
          </a:xfrm>
          <a:prstGeom prst="rect">
            <a:avLst/>
          </a:prstGeom>
          <a:ln w="19050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1" y="1466848"/>
            <a:ext cx="1074142" cy="10667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45" y="4240464"/>
            <a:ext cx="1066798" cy="1066798"/>
          </a:xfrm>
          <a:prstGeom prst="rect">
            <a:avLst/>
          </a:prstGeom>
          <a:ln w="19050">
            <a:noFill/>
          </a:ln>
        </p:spPr>
      </p:pic>
      <p:sp>
        <p:nvSpPr>
          <p:cNvPr id="39" name="Rectangle 38"/>
          <p:cNvSpPr/>
          <p:nvPr/>
        </p:nvSpPr>
        <p:spPr>
          <a:xfrm>
            <a:off x="19735800" y="653356"/>
            <a:ext cx="76200" cy="24935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1183600" y="653357"/>
            <a:ext cx="76200" cy="23184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2631400" y="653357"/>
            <a:ext cx="76200" cy="20136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4079200" y="653356"/>
            <a:ext cx="76200" cy="14802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20390922">
            <a:off x="20237006" y="3139441"/>
            <a:ext cx="4941187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ELEVATOR LOBBY</a:t>
            </a:r>
            <a:r>
              <a:rPr lang="en-US" sz="2000" dirty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867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599" y="1143000"/>
            <a:ext cx="6887311" cy="571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sp>
        <p:nvSpPr>
          <p:cNvPr id="16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CALCULATION SUMMARY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16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910" y="1142999"/>
            <a:ext cx="7743090" cy="4572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96400" y="1676400"/>
            <a:ext cx="1219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10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20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30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40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0" y="1676400"/>
            <a:ext cx="457200" cy="457200"/>
          </a:xfrm>
          <a:prstGeom prst="rect">
            <a:avLst/>
          </a:prstGeom>
          <a:solidFill>
            <a:srgbClr val="1E2E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906000" y="2308733"/>
            <a:ext cx="457200" cy="457200"/>
          </a:xfrm>
          <a:prstGeom prst="rect">
            <a:avLst/>
          </a:prstGeom>
          <a:solidFill>
            <a:srgbClr val="07D71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906000" y="2971799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906000" y="3634865"/>
            <a:ext cx="457200" cy="457200"/>
          </a:xfrm>
          <a:prstGeom prst="rect">
            <a:avLst/>
          </a:prstGeom>
          <a:solidFill>
            <a:srgbClr val="D912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ELEVATOR LOBBY</a:t>
            </a:r>
            <a:r>
              <a:rPr lang="en-US" sz="2000" dirty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0513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8" name="Text Placeholder 5"/>
          <p:cNvSpPr txBox="1">
            <a:spLocks/>
          </p:cNvSpPr>
          <p:nvPr/>
        </p:nvSpPr>
        <p:spPr>
          <a:xfrm>
            <a:off x="19688909" y="1143000"/>
            <a:ext cx="774309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16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0"/>
            <a:ext cx="6520735" cy="5715000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19688909" y="0"/>
            <a:ext cx="7772400" cy="114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DESIGN SUMMARY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422093"/>
              </p:ext>
            </p:extLst>
          </p:nvPr>
        </p:nvGraphicFramePr>
        <p:xfrm>
          <a:off x="19688909" y="2057400"/>
          <a:ext cx="6828691" cy="1623695"/>
        </p:xfrm>
        <a:graphic>
          <a:graphicData uri="http://schemas.openxmlformats.org/drawingml/2006/table">
            <a:tbl>
              <a:tblPr firstRow="1" firstCol="1" bandRow="1"/>
              <a:tblGrid>
                <a:gridCol w="2250919"/>
                <a:gridCol w="1844126"/>
                <a:gridCol w="1366823"/>
                <a:gridCol w="1366823"/>
              </a:tblGrid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Lighting Criterion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Recommended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 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 Value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Criteria</a:t>
                      </a:r>
                      <a:r>
                        <a:rPr lang="en-US" sz="1400" baseline="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Met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LPD Area Summary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 W/ft</a:t>
                      </a:r>
                      <a:r>
                        <a:rPr lang="en-US" sz="1400" baseline="300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0.843 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W/ft</a:t>
                      </a:r>
                      <a:r>
                        <a:rPr lang="en-US" sz="1400" baseline="300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Target Illuminance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fc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22.3</a:t>
                      </a:r>
                      <a:r>
                        <a:rPr lang="en-US" sz="1400" baseline="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fc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Desk Surface Illuminance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fc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16.8 fc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</a:tbl>
          </a:graphicData>
        </a:graphic>
      </p:graphicFrame>
      <p:sp>
        <p:nvSpPr>
          <p:cNvPr id="13" name="Isosceles Triangle 12"/>
          <p:cNvSpPr/>
          <p:nvPr/>
        </p:nvSpPr>
        <p:spPr>
          <a:xfrm rot="5400000">
            <a:off x="4826000" y="3784600"/>
            <a:ext cx="177800" cy="762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ELEVATOR LOBBY</a:t>
            </a:r>
            <a:r>
              <a:rPr lang="en-US" sz="2000" dirty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7440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19688909" y="0"/>
            <a:ext cx="7772400" cy="114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DESIGN SUMMARY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8" name="Text Placeholder 5"/>
          <p:cNvSpPr txBox="1">
            <a:spLocks/>
          </p:cNvSpPr>
          <p:nvPr/>
        </p:nvSpPr>
        <p:spPr>
          <a:xfrm>
            <a:off x="19688909" y="1143000"/>
            <a:ext cx="774309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16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49054"/>
              </p:ext>
            </p:extLst>
          </p:nvPr>
        </p:nvGraphicFramePr>
        <p:xfrm>
          <a:off x="19688909" y="2057400"/>
          <a:ext cx="6828691" cy="1623695"/>
        </p:xfrm>
        <a:graphic>
          <a:graphicData uri="http://schemas.openxmlformats.org/drawingml/2006/table">
            <a:tbl>
              <a:tblPr firstRow="1" firstCol="1" bandRow="1"/>
              <a:tblGrid>
                <a:gridCol w="2250919"/>
                <a:gridCol w="1844126"/>
                <a:gridCol w="1366823"/>
                <a:gridCol w="1366823"/>
              </a:tblGrid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Lighting Criterion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Recommended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 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 Value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Criteria</a:t>
                      </a:r>
                      <a:r>
                        <a:rPr lang="en-US" sz="1400" baseline="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Met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LPD Area Summary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 W/ft</a:t>
                      </a:r>
                      <a:r>
                        <a:rPr lang="en-US" sz="1400" baseline="300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0.843 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W/ft</a:t>
                      </a:r>
                      <a:r>
                        <a:rPr lang="en-US" sz="1400" baseline="300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Target Illuminance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fc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22.3</a:t>
                      </a:r>
                      <a:r>
                        <a:rPr lang="en-US" sz="1400" baseline="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fc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Desk Surface Illuminance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fc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16.8 fc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-7683"/>
            <a:ext cx="6491425" cy="5715000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 rot="5400000">
            <a:off x="4826000" y="3784600"/>
            <a:ext cx="177800" cy="762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ELEVATOR LOBBY</a:t>
            </a:r>
            <a:r>
              <a:rPr lang="en-US" sz="2000" dirty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7092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715000"/>
            <a:ext cx="4572000" cy="838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rgbClr val="5B9BD5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5B9BD5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0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940526" y="3428999"/>
            <a:ext cx="8229600" cy="18134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NANOMEDICINE WORKSTATION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NANOMEDICINE WORKSTATION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099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1" y="0"/>
            <a:ext cx="9151111" cy="5715000"/>
          </a:xfrm>
          <a:prstGeom prst="rect">
            <a:avLst/>
          </a:prstGeom>
        </p:spPr>
      </p:pic>
      <p:sp>
        <p:nvSpPr>
          <p:cNvPr id="14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NANOMEDICINE WORKSTATION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7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RESEARCH AND DEVELOPMENT LAB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PRIMARILY CASEWORK, SINKS, SHELVING UNITS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MOVABLE BENCH SECTIONS WITH SHELVING 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10 VENTILATION FUME HOODS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16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9688909" y="0"/>
            <a:ext cx="7772400" cy="114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DESIGN CRITERIA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19688909" y="1143000"/>
            <a:ext cx="774309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LAB SPACE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16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778870"/>
              </p:ext>
            </p:extLst>
          </p:nvPr>
        </p:nvGraphicFramePr>
        <p:xfrm>
          <a:off x="19659598" y="2117156"/>
          <a:ext cx="6858001" cy="1028065"/>
        </p:xfrm>
        <a:graphic>
          <a:graphicData uri="http://schemas.openxmlformats.org/drawingml/2006/table">
            <a:tbl>
              <a:tblPr firstRow="1" firstCol="1" bandRow="1"/>
              <a:tblGrid>
                <a:gridCol w="2258739"/>
                <a:gridCol w="1627463"/>
                <a:gridCol w="1447800"/>
                <a:gridCol w="1523999"/>
              </a:tblGrid>
              <a:tr h="285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Classrooms:</a:t>
                      </a:r>
                      <a:r>
                        <a:rPr lang="en-US" sz="1400" baseline="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Science Labs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Horizontal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(fc) Targets 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Vertical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(fc) 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Avg:Min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Bench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1:5:1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@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3’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 V @ 4’ 6” AFF.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960311"/>
              </p:ext>
            </p:extLst>
          </p:nvPr>
        </p:nvGraphicFramePr>
        <p:xfrm>
          <a:off x="19688909" y="3733800"/>
          <a:ext cx="3886202" cy="650550"/>
        </p:xfrm>
        <a:graphic>
          <a:graphicData uri="http://schemas.openxmlformats.org/drawingml/2006/table">
            <a:tbl>
              <a:tblPr firstRow="1" firstCol="1" bandRow="1"/>
              <a:tblGrid>
                <a:gridCol w="2258739"/>
                <a:gridCol w="1627463"/>
              </a:tblGrid>
              <a:tr h="4222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Common</a:t>
                      </a:r>
                      <a:r>
                        <a:rPr lang="en-US" sz="1400" baseline="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Space Types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LPD (W/ft</a:t>
                      </a:r>
                      <a:r>
                        <a:rPr lang="en-US" sz="1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2057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Workshop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1.59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NANOMEDICINE WORKSTATION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111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18038"/>
            <a:ext cx="9144000" cy="56969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1" y="0"/>
            <a:ext cx="9151111" cy="5715000"/>
          </a:xfrm>
          <a:prstGeom prst="rect">
            <a:avLst/>
          </a:prstGeom>
        </p:spPr>
      </p:pic>
      <p:sp>
        <p:nvSpPr>
          <p:cNvPr id="14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DESIGN CONSIDERATIONS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7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16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NANOMEDICINE WORKSTATION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407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18038"/>
            <a:ext cx="9144000" cy="56969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1" y="0"/>
            <a:ext cx="9151111" cy="5715000"/>
          </a:xfrm>
          <a:prstGeom prst="rect">
            <a:avLst/>
          </a:prstGeom>
        </p:spPr>
      </p:pic>
      <p:sp>
        <p:nvSpPr>
          <p:cNvPr id="14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DESIGN CONSIDERATIONS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7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PROVIDE TARGET ILLUMINANCE RECOMMENDED FOR SCIENCE LABS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16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NANOMEDICINE WORKSTATION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306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-7620"/>
            <a:ext cx="9144000" cy="57226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715000"/>
            <a:ext cx="4572000" cy="838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rgbClr val="5B9BD5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5B9BD5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US" sz="2000" dirty="0">
              <a:solidFill>
                <a:schemeClr val="accent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HIGHLY ADVANCED RESEARCH FACILITY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HOUSES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RESEARCH GROUPS FOR SCHOOLS OF MEDICINE, PHARMACY, AND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DENTISTRY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ARCHITECT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HELLMUTH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, OBATA, KASSABAUM (HOK)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/>
                </a:solidFill>
                <a:latin typeface="Tw Cen MT" panose="020B0602020104020603" pitchFamily="34" charset="0"/>
              </a:rPr>
              <a:t>CONSTRUCTION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MANAGER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BARTON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MALOW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COMPANY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OWNED BY UMB OFFICE OF FACILITIES MANAGEMENT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0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859723"/>
            <a:ext cx="822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“</a:t>
            </a:r>
            <a:r>
              <a:rPr lang="en-US" sz="2400" i="1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The Health Sciences Facility III further strengthens our footprint in west Baltimore and, as a result, our economic impact on the city and the state. We’re privileged to be able to help revitalize our critically important Baltimore neighborhoods and the state of Maryland as a whole, and at the same time, </a:t>
            </a: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enable biomedical research and education that has the potential to save lives.”</a:t>
            </a:r>
          </a:p>
          <a:p>
            <a:endParaRPr lang="en-US" sz="1600" i="1" dirty="0">
              <a:solidFill>
                <a:schemeClr val="accent1"/>
              </a:solidFill>
              <a:latin typeface="Tw Cen MT" panose="020B0602020104020603" pitchFamily="34" charset="0"/>
            </a:endParaRPr>
          </a:p>
          <a:p>
            <a:r>
              <a:rPr lang="en-US" sz="1600" i="1" dirty="0">
                <a:solidFill>
                  <a:schemeClr val="accent1"/>
                </a:solidFill>
                <a:latin typeface="Tw Cen MT" panose="020B0602020104020603" pitchFamily="34" charset="0"/>
              </a:rPr>
              <a:t>Jay A. Perman, MD</a:t>
            </a:r>
          </a:p>
          <a:p>
            <a:r>
              <a:rPr lang="en-US" sz="1600" i="1" dirty="0">
                <a:solidFill>
                  <a:schemeClr val="accent1"/>
                </a:solidFill>
                <a:latin typeface="Tw Cen MT" panose="020B0602020104020603" pitchFamily="34" charset="0"/>
              </a:rPr>
              <a:t> President, University of Maryland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23" name="Text Box 17"/>
          <p:cNvSpPr txBox="1"/>
          <p:nvPr/>
        </p:nvSpPr>
        <p:spPr>
          <a:xfrm>
            <a:off x="18288001" y="-7619"/>
            <a:ext cx="4572000" cy="3886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SOUTH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FAÇADE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PROJECT OVERVIEW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187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18038"/>
            <a:ext cx="9144000" cy="56969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1" y="0"/>
            <a:ext cx="9151111" cy="5715000"/>
          </a:xfrm>
          <a:prstGeom prst="rect">
            <a:avLst/>
          </a:prstGeom>
        </p:spPr>
      </p:pic>
      <p:sp>
        <p:nvSpPr>
          <p:cNvPr id="14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DESIGN CONSIDERATIONS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7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PROVIDE TARGET ILLUMINANCE RECOMMENDED FOR SCIENCE LABS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WORKSTATION BENCHES ARE </a:t>
            </a:r>
            <a:r>
              <a:rPr lang="en-US" sz="2000" dirty="0">
                <a:solidFill>
                  <a:srgbClr val="FF0000"/>
                </a:solidFill>
                <a:latin typeface="Tw Cen MT" panose="020B0602020104020603" pitchFamily="34" charset="0"/>
              </a:rPr>
              <a:t>PRIORITY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16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040600" y="1110556"/>
            <a:ext cx="609600" cy="19374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00" y="1110555"/>
            <a:ext cx="609600" cy="19374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755600" y="1110554"/>
            <a:ext cx="609600" cy="19374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452114" y="2039464"/>
            <a:ext cx="609600" cy="22277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307800" y="2039152"/>
            <a:ext cx="609600" cy="22280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466629" y="789532"/>
            <a:ext cx="609600" cy="6420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4286029" y="789532"/>
            <a:ext cx="609600" cy="6420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105429" y="2039152"/>
            <a:ext cx="326571" cy="22280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7083658" y="789532"/>
            <a:ext cx="326571" cy="6420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NANOMEDICINE WORKSTATION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066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18038"/>
            <a:ext cx="9144000" cy="56969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1" y="0"/>
            <a:ext cx="9151111" cy="5715000"/>
          </a:xfrm>
          <a:prstGeom prst="rect">
            <a:avLst/>
          </a:prstGeom>
        </p:spPr>
      </p:pic>
      <p:sp>
        <p:nvSpPr>
          <p:cNvPr id="14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DESIGN CONSIDERATIONS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7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PROVIDE TARGET ILLUMINANCE RECOMMENDED FOR SCIENCE LABS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WORKSTATION BENCHES ARE </a:t>
            </a:r>
            <a:r>
              <a:rPr lang="en-US" sz="2000" dirty="0">
                <a:solidFill>
                  <a:srgbClr val="FF0000"/>
                </a:solidFill>
                <a:latin typeface="Tw Cen MT" panose="020B0602020104020603" pitchFamily="34" charset="0"/>
              </a:rPr>
              <a:t>PRIORITY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AVOID SHELVING, CASEWORK, AND </a:t>
            </a:r>
            <a:r>
              <a:rPr lang="en-US" sz="2000" dirty="0">
                <a:solidFill>
                  <a:srgbClr val="5B9BD5"/>
                </a:solidFill>
                <a:latin typeface="Tw Cen MT" panose="020B0602020104020603" pitchFamily="34" charset="0"/>
              </a:rPr>
              <a:t>FUME HOODS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16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040600" y="1110556"/>
            <a:ext cx="609600" cy="19374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00" y="1110555"/>
            <a:ext cx="609600" cy="19374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755600" y="1110554"/>
            <a:ext cx="609600" cy="19374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452114" y="2039464"/>
            <a:ext cx="609600" cy="22277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307800" y="2039152"/>
            <a:ext cx="609600" cy="22280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466629" y="789532"/>
            <a:ext cx="609600" cy="6420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4286029" y="789532"/>
            <a:ext cx="609600" cy="6420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105429" y="2039152"/>
            <a:ext cx="326571" cy="22280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7083658" y="789532"/>
            <a:ext cx="326571" cy="6420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938779" y="3083716"/>
            <a:ext cx="787621" cy="87868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787428" y="3083716"/>
            <a:ext cx="787621" cy="87868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617604" y="3042379"/>
            <a:ext cx="787621" cy="87868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NANOMEDICINE WORKSTATION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6219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18038"/>
            <a:ext cx="9144000" cy="56969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1" y="0"/>
            <a:ext cx="9151111" cy="5715000"/>
          </a:xfrm>
          <a:prstGeom prst="rect">
            <a:avLst/>
          </a:prstGeom>
        </p:spPr>
      </p:pic>
      <p:sp>
        <p:nvSpPr>
          <p:cNvPr id="14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LUMINAIRE SUMMARY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8" name="Rectangle 7"/>
          <p:cNvSpPr/>
          <p:nvPr/>
        </p:nvSpPr>
        <p:spPr>
          <a:xfrm>
            <a:off x="20040600" y="1110556"/>
            <a:ext cx="609600" cy="19374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00" y="1110555"/>
            <a:ext cx="609600" cy="19374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755600" y="1110554"/>
            <a:ext cx="609600" cy="19374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452114" y="2039464"/>
            <a:ext cx="609600" cy="22277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307800" y="2039152"/>
            <a:ext cx="609600" cy="22280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466629" y="789532"/>
            <a:ext cx="609600" cy="6420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4286029" y="789532"/>
            <a:ext cx="609600" cy="6420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105429" y="2039152"/>
            <a:ext cx="326571" cy="22280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7083658" y="789532"/>
            <a:ext cx="326571" cy="6420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938779" y="3083716"/>
            <a:ext cx="787621" cy="87868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787428" y="3083716"/>
            <a:ext cx="787621" cy="87868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617604" y="3042379"/>
            <a:ext cx="787621" cy="87868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NANOMEDICINE WORKSTATION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429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18038"/>
            <a:ext cx="9144000" cy="56969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1" y="0"/>
            <a:ext cx="9151111" cy="5715000"/>
          </a:xfrm>
          <a:prstGeom prst="rect">
            <a:avLst/>
          </a:prstGeom>
        </p:spPr>
      </p:pic>
      <p:sp>
        <p:nvSpPr>
          <p:cNvPr id="14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LUMINAIRE SUMMARY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8" name="Rectangle 7"/>
          <p:cNvSpPr/>
          <p:nvPr/>
        </p:nvSpPr>
        <p:spPr>
          <a:xfrm>
            <a:off x="20040600" y="1110556"/>
            <a:ext cx="609600" cy="19374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00" y="1110555"/>
            <a:ext cx="609600" cy="19374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755600" y="1110554"/>
            <a:ext cx="609600" cy="19374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452114" y="2039464"/>
            <a:ext cx="609600" cy="22277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307800" y="2039152"/>
            <a:ext cx="609600" cy="22280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466629" y="789532"/>
            <a:ext cx="609600" cy="6420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4286029" y="789532"/>
            <a:ext cx="609600" cy="6420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105429" y="2039152"/>
            <a:ext cx="326571" cy="22280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7083658" y="789532"/>
            <a:ext cx="326571" cy="6420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938779" y="3083716"/>
            <a:ext cx="787621" cy="87868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787428" y="3083716"/>
            <a:ext cx="787621" cy="87868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617604" y="3042379"/>
            <a:ext cx="787621" cy="87868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1198004" y="1156714"/>
            <a:ext cx="152400" cy="2971800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148690" y="1186117"/>
            <a:ext cx="152400" cy="2971800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064631" y="1156714"/>
            <a:ext cx="152400" cy="2971800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993490" y="1138093"/>
            <a:ext cx="152400" cy="2971800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784785" y="1138093"/>
            <a:ext cx="139590" cy="1757507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764611" y="1160398"/>
            <a:ext cx="139590" cy="1757507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638655" y="1163812"/>
            <a:ext cx="139590" cy="1757507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618481" y="1186117"/>
            <a:ext cx="139590" cy="1757507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507208" y="1147911"/>
            <a:ext cx="139590" cy="1757507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332700" y="1138093"/>
            <a:ext cx="152400" cy="2971800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    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RECESSED 1 x 4 LINEAR FLUORESCENT DOWNLIGHT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    </a:t>
            </a: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757" y="2193525"/>
            <a:ext cx="1066798" cy="10667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4" name="Rectangle 43"/>
          <p:cNvSpPr/>
          <p:nvPr/>
        </p:nvSpPr>
        <p:spPr>
          <a:xfrm>
            <a:off x="26862535" y="1138093"/>
            <a:ext cx="152400" cy="2971800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6405167" y="1143000"/>
            <a:ext cx="139590" cy="1757507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NANOMEDICINE WORKSTATION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706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18038"/>
            <a:ext cx="9144000" cy="56969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1" y="0"/>
            <a:ext cx="9151111" cy="5715000"/>
          </a:xfrm>
          <a:prstGeom prst="rect">
            <a:avLst/>
          </a:prstGeom>
        </p:spPr>
      </p:pic>
      <p:sp>
        <p:nvSpPr>
          <p:cNvPr id="14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LUMINAIRE SUMMARY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8" name="Rectangle 7"/>
          <p:cNvSpPr/>
          <p:nvPr/>
        </p:nvSpPr>
        <p:spPr>
          <a:xfrm>
            <a:off x="20040600" y="1110556"/>
            <a:ext cx="609600" cy="19374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00" y="1110555"/>
            <a:ext cx="609600" cy="19374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755600" y="1110554"/>
            <a:ext cx="609600" cy="19374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452114" y="2039464"/>
            <a:ext cx="609600" cy="22277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307800" y="2039152"/>
            <a:ext cx="609600" cy="22280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466629" y="789532"/>
            <a:ext cx="609600" cy="6420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4286029" y="789532"/>
            <a:ext cx="609600" cy="6420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105429" y="2039152"/>
            <a:ext cx="326571" cy="22280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7083658" y="789532"/>
            <a:ext cx="326571" cy="6420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938779" y="3083716"/>
            <a:ext cx="787621" cy="87868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787428" y="3083716"/>
            <a:ext cx="787621" cy="87868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617604" y="3042379"/>
            <a:ext cx="787621" cy="87868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1198004" y="1156714"/>
            <a:ext cx="152400" cy="2971800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148690" y="1186117"/>
            <a:ext cx="152400" cy="2971800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064631" y="1156714"/>
            <a:ext cx="152400" cy="2971800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993490" y="1138093"/>
            <a:ext cx="152400" cy="2971800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784785" y="1138093"/>
            <a:ext cx="139590" cy="1757507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764611" y="1160398"/>
            <a:ext cx="139590" cy="1757507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638655" y="1163812"/>
            <a:ext cx="139590" cy="1757507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618481" y="1186117"/>
            <a:ext cx="139590" cy="1757507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507208" y="1147911"/>
            <a:ext cx="139590" cy="1757507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332700" y="1138093"/>
            <a:ext cx="152400" cy="2971800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     RECESSED 1 x 4 LINEAR FLUORESCENT DOWNLIGHT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     RECESSED LED DOWNLIGHT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    </a:t>
            </a: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85" y="3576494"/>
            <a:ext cx="1066798" cy="1066798"/>
          </a:xfrm>
          <a:prstGeom prst="rect">
            <a:avLst/>
          </a:prstGeom>
          <a:ln w="19050">
            <a:noFill/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757" y="2193525"/>
            <a:ext cx="1066798" cy="1066798"/>
          </a:xfrm>
          <a:prstGeom prst="rect">
            <a:avLst/>
          </a:prstGeom>
          <a:ln w="19050">
            <a:noFill/>
          </a:ln>
        </p:spPr>
      </p:pic>
      <p:sp>
        <p:nvSpPr>
          <p:cNvPr id="36" name="Oval 35"/>
          <p:cNvSpPr/>
          <p:nvPr/>
        </p:nvSpPr>
        <p:spPr>
          <a:xfrm>
            <a:off x="19583400" y="4643413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0440650" y="4632956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1279222" y="4632955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2135545" y="4647457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2992795" y="4637000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3831367" y="4636999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4687472" y="4653750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5544722" y="4643293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6383294" y="4643292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7219977" y="4653749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862535" y="1138093"/>
            <a:ext cx="152400" cy="2971800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6405167" y="1143000"/>
            <a:ext cx="139590" cy="1757507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NANOMEDICINE WORKSTATION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7676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1" y="0"/>
            <a:ext cx="9151111" cy="571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363" y="1143000"/>
            <a:ext cx="6715783" cy="5715000"/>
          </a:xfrm>
          <a:prstGeom prst="rect">
            <a:avLst/>
          </a:prstGeom>
        </p:spPr>
      </p:pic>
      <p:sp>
        <p:nvSpPr>
          <p:cNvPr id="16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CALCULATION SUMMARY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16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910" y="1242413"/>
            <a:ext cx="7743090" cy="43731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96400" y="1676400"/>
            <a:ext cx="1219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30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40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5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0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60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70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0" y="1676400"/>
            <a:ext cx="457200" cy="457200"/>
          </a:xfrm>
          <a:prstGeom prst="rect">
            <a:avLst/>
          </a:prstGeom>
          <a:solidFill>
            <a:srgbClr val="1E2E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906000" y="2308733"/>
            <a:ext cx="457200" cy="457200"/>
          </a:xfrm>
          <a:prstGeom prst="rect">
            <a:avLst/>
          </a:prstGeom>
          <a:solidFill>
            <a:srgbClr val="07D71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906000" y="2971799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906000" y="3634865"/>
            <a:ext cx="457200" cy="457200"/>
          </a:xfrm>
          <a:prstGeom prst="rect">
            <a:avLst/>
          </a:prstGeom>
          <a:solidFill>
            <a:srgbClr val="D912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906000" y="4305546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NANOMEDICINE WORKSTATION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8284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1" y="0"/>
            <a:ext cx="9151111" cy="571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9688909" y="0"/>
            <a:ext cx="7772400" cy="114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DESIGN SUMMARY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1"/>
            <a:ext cx="6520735" cy="57150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115739"/>
              </p:ext>
            </p:extLst>
          </p:nvPr>
        </p:nvGraphicFramePr>
        <p:xfrm>
          <a:off x="19688910" y="2658932"/>
          <a:ext cx="6828689" cy="1167130"/>
        </p:xfrm>
        <a:graphic>
          <a:graphicData uri="http://schemas.openxmlformats.org/drawingml/2006/table">
            <a:tbl>
              <a:tblPr firstRow="1" firstCol="1" bandRow="1"/>
              <a:tblGrid>
                <a:gridCol w="2250918"/>
                <a:gridCol w="1844125"/>
                <a:gridCol w="1366823"/>
                <a:gridCol w="1366823"/>
              </a:tblGrid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Lighting Criterion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Recommended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 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 Value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Criteria</a:t>
                      </a:r>
                      <a:r>
                        <a:rPr lang="en-US" sz="1400" baseline="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Met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LPD Area Summary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1.59 W/ft</a:t>
                      </a:r>
                      <a:r>
                        <a:rPr lang="en-US" sz="1400" baseline="300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0.973 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W/ft</a:t>
                      </a:r>
                      <a:r>
                        <a:rPr lang="en-US" sz="1400" baseline="300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Target Illuminance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fc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62.8 fc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</a:tbl>
          </a:graphicData>
        </a:graphic>
      </p:graphicFrame>
      <p:sp>
        <p:nvSpPr>
          <p:cNvPr id="11" name="Isosceles Triangle 10"/>
          <p:cNvSpPr/>
          <p:nvPr/>
        </p:nvSpPr>
        <p:spPr>
          <a:xfrm rot="16630486">
            <a:off x="2855606" y="1350262"/>
            <a:ext cx="177800" cy="762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NANOMEDICINE WORKSTATION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26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1" y="0"/>
            <a:ext cx="9151111" cy="571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9688909" y="0"/>
            <a:ext cx="7772400" cy="114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DESIGN SUMMARY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632349"/>
              </p:ext>
            </p:extLst>
          </p:nvPr>
        </p:nvGraphicFramePr>
        <p:xfrm>
          <a:off x="19688910" y="2658932"/>
          <a:ext cx="6828689" cy="1167130"/>
        </p:xfrm>
        <a:graphic>
          <a:graphicData uri="http://schemas.openxmlformats.org/drawingml/2006/table">
            <a:tbl>
              <a:tblPr firstRow="1" firstCol="1" bandRow="1"/>
              <a:tblGrid>
                <a:gridCol w="2250918"/>
                <a:gridCol w="1844125"/>
                <a:gridCol w="1366823"/>
                <a:gridCol w="1366823"/>
              </a:tblGrid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Lighting Criterion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Recommended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 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 Value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Criteria</a:t>
                      </a:r>
                      <a:r>
                        <a:rPr lang="en-US" sz="1400" baseline="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Met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LPD Area Summary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1.59 W/ft</a:t>
                      </a:r>
                      <a:r>
                        <a:rPr lang="en-US" sz="1400" baseline="300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0.973 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W/ft</a:t>
                      </a:r>
                      <a:r>
                        <a:rPr lang="en-US" sz="1400" baseline="300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Target Illuminance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fc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62.8 fc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0"/>
            <a:ext cx="6553200" cy="5714999"/>
          </a:xfrm>
          <a:prstGeom prst="rect">
            <a:avLst/>
          </a:prstGeom>
        </p:spPr>
      </p:pic>
      <p:sp>
        <p:nvSpPr>
          <p:cNvPr id="14" name="Isosceles Triangle 13"/>
          <p:cNvSpPr/>
          <p:nvPr/>
        </p:nvSpPr>
        <p:spPr>
          <a:xfrm rot="16630486">
            <a:off x="2855606" y="1350262"/>
            <a:ext cx="177800" cy="762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NANOMEDICINE WORKSTATION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957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715000"/>
            <a:ext cx="4572000" cy="838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rgbClr val="5B9BD5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5B9BD5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0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940526" y="3428999"/>
            <a:ext cx="8229600" cy="18134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MEETING ROOM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ROOM</a:t>
            </a:r>
            <a:r>
              <a:rPr lang="en-US" sz="2000" dirty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762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571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MEETING ROOM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ROOM</a:t>
            </a:r>
            <a:r>
              <a:rPr lang="en-US" sz="2000" dirty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105627"/>
              </p:ext>
            </p:extLst>
          </p:nvPr>
        </p:nvGraphicFramePr>
        <p:xfrm>
          <a:off x="19659598" y="2117156"/>
          <a:ext cx="6858001" cy="1028065"/>
        </p:xfrm>
        <a:graphic>
          <a:graphicData uri="http://schemas.openxmlformats.org/drawingml/2006/table">
            <a:tbl>
              <a:tblPr firstRow="1" firstCol="1" bandRow="1"/>
              <a:tblGrid>
                <a:gridCol w="2258739"/>
                <a:gridCol w="1627463"/>
                <a:gridCol w="1447800"/>
                <a:gridCol w="1523999"/>
              </a:tblGrid>
              <a:tr h="285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Conference:</a:t>
                      </a:r>
                      <a:r>
                        <a:rPr lang="en-US" sz="1400" baseline="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Meeting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Horizontal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(fc) Targets 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Vertical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(fc) 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Avg:Min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Discourse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1:5:1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@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2’ 6”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 V @ presentation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board height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318806"/>
              </p:ext>
            </p:extLst>
          </p:nvPr>
        </p:nvGraphicFramePr>
        <p:xfrm>
          <a:off x="19688909" y="3733800"/>
          <a:ext cx="3886202" cy="650550"/>
        </p:xfrm>
        <a:graphic>
          <a:graphicData uri="http://schemas.openxmlformats.org/drawingml/2006/table">
            <a:tbl>
              <a:tblPr firstRow="1" firstCol="1" bandRow="1"/>
              <a:tblGrid>
                <a:gridCol w="2258739"/>
                <a:gridCol w="1627463"/>
              </a:tblGrid>
              <a:tr h="4222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Common</a:t>
                      </a:r>
                      <a:r>
                        <a:rPr lang="en-US" sz="1400" baseline="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Space Types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LPD (W/ft</a:t>
                      </a:r>
                      <a:r>
                        <a:rPr lang="en-US" sz="1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2057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Conference/Meeting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1.23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 Placeholder 2"/>
          <p:cNvSpPr txBox="1">
            <a:spLocks/>
          </p:cNvSpPr>
          <p:nvPr/>
        </p:nvSpPr>
        <p:spPr>
          <a:xfrm>
            <a:off x="19688909" y="0"/>
            <a:ext cx="7772400" cy="114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DESIGN CRITERIA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MAIN CONFERENCE ROOM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PRESENTATION AND LECTURE SPACE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ADJUSTABLE FURNITURE TO MEET SPACE REQUIREMENTS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16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7123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-7620"/>
            <a:ext cx="9144000" cy="57226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571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715000"/>
            <a:ext cx="4572000" cy="838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rgbClr val="5B9BD5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5B9BD5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PROJECT SIZE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430,000 GSF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CONSTRUCTION TIMELINE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JULY 2013 – SEPTEMBER 2017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PROJECT CONSTRUCTION COST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$ 216,000,000.00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PROJECT DELIVERY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CM AT RISK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0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9" name="Text Box 17"/>
          <p:cNvSpPr txBox="1"/>
          <p:nvPr/>
        </p:nvSpPr>
        <p:spPr>
          <a:xfrm>
            <a:off x="0" y="-7620"/>
            <a:ext cx="4572000" cy="38862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ORTH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FAÇADE </a:t>
            </a:r>
          </a:p>
        </p:txBody>
      </p:sp>
      <p:sp>
        <p:nvSpPr>
          <p:cNvPr id="10" name="Text Box 17"/>
          <p:cNvSpPr txBox="1"/>
          <p:nvPr/>
        </p:nvSpPr>
        <p:spPr>
          <a:xfrm>
            <a:off x="18288001" y="-7619"/>
            <a:ext cx="4572000" cy="3886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SOUTH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FAÇADE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PROJECT OVERVIEW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914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5715000"/>
          </a:xfrm>
          <a:prstGeom prst="rect">
            <a:avLst/>
          </a:prstGeom>
        </p:spPr>
      </p:pic>
      <p:pic>
        <p:nvPicPr>
          <p:cNvPr id="15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-1266"/>
            <a:ext cx="9144000" cy="5716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DESIGN CONSIDERATIONS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ROOM</a:t>
            </a:r>
            <a:r>
              <a:rPr lang="en-US" sz="2000" dirty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83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5715000"/>
          </a:xfrm>
          <a:prstGeom prst="rect">
            <a:avLst/>
          </a:prstGeom>
        </p:spPr>
      </p:pic>
      <p:pic>
        <p:nvPicPr>
          <p:cNvPr id="15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-1266"/>
            <a:ext cx="9144000" cy="5716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DESIGN CONSIDERATIONS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ROOM</a:t>
            </a:r>
            <a:r>
              <a:rPr lang="en-US" sz="2000" dirty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MECHANICAL SUPPLY VENTS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16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021634" y="1946744"/>
            <a:ext cx="82484" cy="21409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086383" y="1968222"/>
            <a:ext cx="82484" cy="21409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141869" y="1949873"/>
            <a:ext cx="82484" cy="21409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203408" y="1949873"/>
            <a:ext cx="85192" cy="1755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257837" y="1951793"/>
            <a:ext cx="85192" cy="1755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453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5715000"/>
          </a:xfrm>
          <a:prstGeom prst="rect">
            <a:avLst/>
          </a:prstGeom>
        </p:spPr>
      </p:pic>
      <p:pic>
        <p:nvPicPr>
          <p:cNvPr id="15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-1266"/>
            <a:ext cx="9144000" cy="5716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DESIGN CONSIDERATIONS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ROOM</a:t>
            </a:r>
            <a:r>
              <a:rPr lang="en-US" sz="2000" dirty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MECHANICAL SUPPLY VENTS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PROJECTOR SYSTEMS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16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021634" y="1946744"/>
            <a:ext cx="82484" cy="21409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086383" y="1968222"/>
            <a:ext cx="82484" cy="21409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141869" y="1949873"/>
            <a:ext cx="82484" cy="21409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203408" y="1949873"/>
            <a:ext cx="85192" cy="1755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257837" y="1951793"/>
            <a:ext cx="85192" cy="1755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Off-page Connector 13"/>
          <p:cNvSpPr/>
          <p:nvPr/>
        </p:nvSpPr>
        <p:spPr>
          <a:xfrm rot="10800000" flipV="1">
            <a:off x="21354486" y="2500982"/>
            <a:ext cx="102288" cy="152401"/>
          </a:xfrm>
          <a:prstGeom prst="flowChartOffpageConnector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lowchart: Off-page Connector 15"/>
          <p:cNvSpPr/>
          <p:nvPr/>
        </p:nvSpPr>
        <p:spPr>
          <a:xfrm rot="10800000" flipV="1">
            <a:off x="23485451" y="2510611"/>
            <a:ext cx="102288" cy="152401"/>
          </a:xfrm>
          <a:prstGeom prst="flowChartOffpageConnector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0275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5715000"/>
          </a:xfrm>
          <a:prstGeom prst="rect">
            <a:avLst/>
          </a:prstGeom>
        </p:spPr>
      </p:pic>
      <p:pic>
        <p:nvPicPr>
          <p:cNvPr id="15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-1266"/>
            <a:ext cx="9144000" cy="5716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LUMINAIRE SUMMARY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ROOM</a:t>
            </a:r>
            <a:r>
              <a:rPr lang="en-US" sz="2000" dirty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16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0021634" y="1946744"/>
            <a:ext cx="82484" cy="21409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1086383" y="1968222"/>
            <a:ext cx="82484" cy="21409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141869" y="1949873"/>
            <a:ext cx="82484" cy="21409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3203408" y="1949873"/>
            <a:ext cx="85192" cy="1755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4257837" y="1951793"/>
            <a:ext cx="85192" cy="1755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Off-page Connector 52"/>
          <p:cNvSpPr/>
          <p:nvPr/>
        </p:nvSpPr>
        <p:spPr>
          <a:xfrm rot="10800000" flipV="1">
            <a:off x="21354486" y="2500982"/>
            <a:ext cx="102288" cy="152401"/>
          </a:xfrm>
          <a:prstGeom prst="flowChartOffpageConnector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lowchart: Off-page Connector 53"/>
          <p:cNvSpPr/>
          <p:nvPr/>
        </p:nvSpPr>
        <p:spPr>
          <a:xfrm rot="10800000" flipV="1">
            <a:off x="23485451" y="2510611"/>
            <a:ext cx="102288" cy="152401"/>
          </a:xfrm>
          <a:prstGeom prst="flowChartOffpageConnector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7355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5715000"/>
          </a:xfrm>
          <a:prstGeom prst="rect">
            <a:avLst/>
          </a:prstGeom>
        </p:spPr>
      </p:pic>
      <p:pic>
        <p:nvPicPr>
          <p:cNvPr id="15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-1266"/>
            <a:ext cx="9144000" cy="5716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LUMINAIRE SUMMARY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ROOM</a:t>
            </a:r>
            <a:r>
              <a:rPr lang="en-US" sz="2000" dirty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     RECESSED LED SLOT LUMINAIRE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16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496" y="1466266"/>
            <a:ext cx="1062503" cy="1066798"/>
          </a:xfrm>
          <a:prstGeom prst="rect">
            <a:avLst/>
          </a:prstGeom>
          <a:ln w="12700">
            <a:noFill/>
          </a:ln>
        </p:spPr>
      </p:pic>
      <p:cxnSp>
        <p:nvCxnSpPr>
          <p:cNvPr id="19" name="Straight Connector 18"/>
          <p:cNvCxnSpPr/>
          <p:nvPr/>
        </p:nvCxnSpPr>
        <p:spPr>
          <a:xfrm>
            <a:off x="20802600" y="1120782"/>
            <a:ext cx="1382851" cy="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>
            <a:glow rad="101600">
              <a:srgbClr val="FFC000">
                <a:lumMod val="40000"/>
                <a:lumOff val="60000"/>
                <a:alpha val="40000"/>
              </a:srgbClr>
            </a:glow>
          </a:effectLst>
        </p:spPr>
      </p:cxnSp>
      <p:cxnSp>
        <p:nvCxnSpPr>
          <p:cNvPr id="20" name="Straight Connector 19"/>
          <p:cNvCxnSpPr/>
          <p:nvPr/>
        </p:nvCxnSpPr>
        <p:spPr>
          <a:xfrm>
            <a:off x="22783800" y="1120782"/>
            <a:ext cx="1382851" cy="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>
            <a:glow rad="101600">
              <a:srgbClr val="FFC000">
                <a:lumMod val="40000"/>
                <a:lumOff val="60000"/>
                <a:alpha val="40000"/>
              </a:srgbClr>
            </a:glow>
          </a:effectLst>
        </p:spPr>
      </p:cxnSp>
      <p:sp>
        <p:nvSpPr>
          <p:cNvPr id="11" name="Rectangle 10"/>
          <p:cNvSpPr/>
          <p:nvPr/>
        </p:nvSpPr>
        <p:spPr>
          <a:xfrm>
            <a:off x="20021634" y="1946744"/>
            <a:ext cx="82484" cy="21409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086383" y="1968222"/>
            <a:ext cx="82484" cy="21409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141869" y="1949873"/>
            <a:ext cx="82484" cy="21409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203408" y="1949873"/>
            <a:ext cx="85192" cy="1755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257837" y="1951793"/>
            <a:ext cx="85192" cy="1755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Off-page Connector 21"/>
          <p:cNvSpPr/>
          <p:nvPr/>
        </p:nvSpPr>
        <p:spPr>
          <a:xfrm rot="10800000" flipV="1">
            <a:off x="21354486" y="2500982"/>
            <a:ext cx="102288" cy="152401"/>
          </a:xfrm>
          <a:prstGeom prst="flowChartOffpageConnector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lowchart: Off-page Connector 22"/>
          <p:cNvSpPr/>
          <p:nvPr/>
        </p:nvSpPr>
        <p:spPr>
          <a:xfrm rot="10800000" flipV="1">
            <a:off x="23485451" y="2510611"/>
            <a:ext cx="102288" cy="152401"/>
          </a:xfrm>
          <a:prstGeom prst="flowChartOffpageConnector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2187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5715000"/>
          </a:xfrm>
          <a:prstGeom prst="rect">
            <a:avLst/>
          </a:prstGeom>
        </p:spPr>
      </p:pic>
      <p:pic>
        <p:nvPicPr>
          <p:cNvPr id="15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-1266"/>
            <a:ext cx="9144000" cy="5716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LUMINAIRE SUMMARY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ROOM</a:t>
            </a:r>
            <a:r>
              <a:rPr lang="en-US" sz="2000" dirty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     RECESSED LED SLOT LUMINAIRE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     RECESSED LED LINEAR DOWNLIGHT 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16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1" y="2856331"/>
            <a:ext cx="1066798" cy="1069498"/>
          </a:xfrm>
          <a:prstGeom prst="rect">
            <a:avLst/>
          </a:prstGeom>
          <a:ln w="19050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496" y="1466266"/>
            <a:ext cx="1062503" cy="1066798"/>
          </a:xfrm>
          <a:prstGeom prst="rect">
            <a:avLst/>
          </a:prstGeom>
          <a:ln w="12700">
            <a:noFill/>
          </a:ln>
        </p:spPr>
      </p:pic>
      <p:cxnSp>
        <p:nvCxnSpPr>
          <p:cNvPr id="19" name="Straight Connector 18"/>
          <p:cNvCxnSpPr/>
          <p:nvPr/>
        </p:nvCxnSpPr>
        <p:spPr>
          <a:xfrm>
            <a:off x="20802600" y="1120782"/>
            <a:ext cx="1382851" cy="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>
            <a:glow rad="101600">
              <a:srgbClr val="FFC000">
                <a:lumMod val="40000"/>
                <a:lumOff val="60000"/>
                <a:alpha val="40000"/>
              </a:srgbClr>
            </a:glow>
          </a:effectLst>
        </p:spPr>
      </p:cxnSp>
      <p:cxnSp>
        <p:nvCxnSpPr>
          <p:cNvPr id="20" name="Straight Connector 19"/>
          <p:cNvCxnSpPr/>
          <p:nvPr/>
        </p:nvCxnSpPr>
        <p:spPr>
          <a:xfrm>
            <a:off x="22783800" y="1120782"/>
            <a:ext cx="1382851" cy="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>
            <a:glow rad="101600">
              <a:srgbClr val="FFC000">
                <a:lumMod val="40000"/>
                <a:lumOff val="60000"/>
                <a:alpha val="40000"/>
              </a:srgbClr>
            </a:glow>
          </a:effectLst>
        </p:spPr>
      </p:cxnSp>
      <p:sp>
        <p:nvSpPr>
          <p:cNvPr id="39" name="Rectangle 38"/>
          <p:cNvSpPr/>
          <p:nvPr/>
        </p:nvSpPr>
        <p:spPr>
          <a:xfrm>
            <a:off x="20421600" y="1905000"/>
            <a:ext cx="76200" cy="2159235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1494025" y="1945887"/>
            <a:ext cx="76200" cy="2159235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572982" y="1945886"/>
            <a:ext cx="76200" cy="2159235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3645407" y="1959086"/>
            <a:ext cx="76200" cy="1746428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4717832" y="1979665"/>
            <a:ext cx="68524" cy="1068335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0021634" y="1946744"/>
            <a:ext cx="82484" cy="21409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1086383" y="1968222"/>
            <a:ext cx="82484" cy="21409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141869" y="1949873"/>
            <a:ext cx="82484" cy="21409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3203408" y="1949873"/>
            <a:ext cx="85192" cy="1755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4257837" y="1951793"/>
            <a:ext cx="85192" cy="1755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Off-page Connector 50"/>
          <p:cNvSpPr/>
          <p:nvPr/>
        </p:nvSpPr>
        <p:spPr>
          <a:xfrm rot="10800000" flipV="1">
            <a:off x="21354486" y="2500982"/>
            <a:ext cx="102288" cy="152401"/>
          </a:xfrm>
          <a:prstGeom prst="flowChartOffpageConnector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Flowchart: Off-page Connector 51"/>
          <p:cNvSpPr/>
          <p:nvPr/>
        </p:nvSpPr>
        <p:spPr>
          <a:xfrm rot="10800000" flipV="1">
            <a:off x="23485451" y="2510611"/>
            <a:ext cx="102288" cy="152401"/>
          </a:xfrm>
          <a:prstGeom prst="flowChartOffpageConnector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5787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5715000"/>
          </a:xfrm>
          <a:prstGeom prst="rect">
            <a:avLst/>
          </a:prstGeom>
        </p:spPr>
      </p:pic>
      <p:pic>
        <p:nvPicPr>
          <p:cNvPr id="15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-1266"/>
            <a:ext cx="9144000" cy="5716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LUMINAIRE SUMMARY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ROOM</a:t>
            </a:r>
            <a:r>
              <a:rPr lang="en-US" sz="2000" dirty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     RECESSED LED SLOT LUMINAIRE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     RECESSED LED LINEAR DOWNLIGHT 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     RECESSED LED WALL WASHERS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16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1" y="2856331"/>
            <a:ext cx="1066798" cy="1069498"/>
          </a:xfrm>
          <a:prstGeom prst="rect">
            <a:avLst/>
          </a:prstGeom>
          <a:ln w="19050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496" y="1466266"/>
            <a:ext cx="1062503" cy="1066798"/>
          </a:xfrm>
          <a:prstGeom prst="rect">
            <a:avLst/>
          </a:prstGeom>
          <a:ln w="12700"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25" y="4240464"/>
            <a:ext cx="1087192" cy="1071144"/>
          </a:xfrm>
          <a:prstGeom prst="rect">
            <a:avLst/>
          </a:prstGeom>
          <a:ln w="19050">
            <a:noFill/>
          </a:ln>
        </p:spPr>
      </p:pic>
      <p:cxnSp>
        <p:nvCxnSpPr>
          <p:cNvPr id="19" name="Straight Connector 18"/>
          <p:cNvCxnSpPr/>
          <p:nvPr/>
        </p:nvCxnSpPr>
        <p:spPr>
          <a:xfrm>
            <a:off x="20802600" y="1120782"/>
            <a:ext cx="1382851" cy="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>
            <a:glow rad="101600">
              <a:srgbClr val="FFC000">
                <a:lumMod val="40000"/>
                <a:lumOff val="60000"/>
                <a:alpha val="40000"/>
              </a:srgbClr>
            </a:glow>
          </a:effectLst>
        </p:spPr>
      </p:cxnSp>
      <p:cxnSp>
        <p:nvCxnSpPr>
          <p:cNvPr id="20" name="Straight Connector 19"/>
          <p:cNvCxnSpPr/>
          <p:nvPr/>
        </p:nvCxnSpPr>
        <p:spPr>
          <a:xfrm>
            <a:off x="22783800" y="1120782"/>
            <a:ext cx="1382851" cy="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>
            <a:glow rad="101600">
              <a:srgbClr val="FFC000">
                <a:lumMod val="40000"/>
                <a:lumOff val="60000"/>
                <a:alpha val="40000"/>
              </a:srgbClr>
            </a:glow>
          </a:effectLst>
        </p:spPr>
      </p:cxnSp>
      <p:sp>
        <p:nvSpPr>
          <p:cNvPr id="25" name="Teardrop 24"/>
          <p:cNvSpPr/>
          <p:nvPr/>
        </p:nvSpPr>
        <p:spPr>
          <a:xfrm rot="2554395">
            <a:off x="19008982" y="1943671"/>
            <a:ext cx="556343" cy="556343"/>
          </a:xfrm>
          <a:prstGeom prst="teardrop">
            <a:avLst/>
          </a:prstGeom>
          <a:solidFill>
            <a:srgbClr val="FFC000">
              <a:lumMod val="40000"/>
              <a:lumOff val="60000"/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lowchart: Off-page Connector 25"/>
          <p:cNvSpPr/>
          <p:nvPr/>
        </p:nvSpPr>
        <p:spPr>
          <a:xfrm rot="5400000">
            <a:off x="19386080" y="2177468"/>
            <a:ext cx="84052" cy="88750"/>
          </a:xfrm>
          <a:prstGeom prst="flowChartOffpageConnector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635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ardrop 26"/>
          <p:cNvSpPr/>
          <p:nvPr/>
        </p:nvSpPr>
        <p:spPr>
          <a:xfrm rot="2554395">
            <a:off x="19012792" y="1390115"/>
            <a:ext cx="556343" cy="556343"/>
          </a:xfrm>
          <a:prstGeom prst="teardrop">
            <a:avLst/>
          </a:prstGeom>
          <a:solidFill>
            <a:srgbClr val="FFC000">
              <a:lumMod val="40000"/>
              <a:lumOff val="60000"/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lowchart: Off-page Connector 27"/>
          <p:cNvSpPr/>
          <p:nvPr/>
        </p:nvSpPr>
        <p:spPr>
          <a:xfrm rot="5400000">
            <a:off x="19389890" y="1623912"/>
            <a:ext cx="84052" cy="88750"/>
          </a:xfrm>
          <a:prstGeom prst="flowChartOffpageConnector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635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ardrop 28"/>
          <p:cNvSpPr/>
          <p:nvPr/>
        </p:nvSpPr>
        <p:spPr>
          <a:xfrm rot="2554395">
            <a:off x="19012791" y="2497227"/>
            <a:ext cx="556343" cy="556343"/>
          </a:xfrm>
          <a:prstGeom prst="teardrop">
            <a:avLst/>
          </a:prstGeom>
          <a:solidFill>
            <a:srgbClr val="FFC000">
              <a:lumMod val="40000"/>
              <a:lumOff val="60000"/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Flowchart: Off-page Connector 29"/>
          <p:cNvSpPr/>
          <p:nvPr/>
        </p:nvSpPr>
        <p:spPr>
          <a:xfrm rot="5400000">
            <a:off x="19389889" y="2731024"/>
            <a:ext cx="84052" cy="88750"/>
          </a:xfrm>
          <a:prstGeom prst="flowChartOffpageConnector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635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ardrop 30"/>
          <p:cNvSpPr/>
          <p:nvPr/>
        </p:nvSpPr>
        <p:spPr>
          <a:xfrm rot="2554395">
            <a:off x="19016601" y="3034300"/>
            <a:ext cx="556343" cy="556343"/>
          </a:xfrm>
          <a:prstGeom prst="teardrop">
            <a:avLst/>
          </a:prstGeom>
          <a:solidFill>
            <a:srgbClr val="FFC000">
              <a:lumMod val="40000"/>
              <a:lumOff val="60000"/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Flowchart: Off-page Connector 31"/>
          <p:cNvSpPr/>
          <p:nvPr/>
        </p:nvSpPr>
        <p:spPr>
          <a:xfrm rot="5400000">
            <a:off x="19393699" y="3268097"/>
            <a:ext cx="84052" cy="88750"/>
          </a:xfrm>
          <a:prstGeom prst="flowChartOffpageConnector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635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ardrop 32"/>
          <p:cNvSpPr/>
          <p:nvPr/>
        </p:nvSpPr>
        <p:spPr>
          <a:xfrm rot="2554395">
            <a:off x="19007008" y="3582933"/>
            <a:ext cx="556343" cy="556343"/>
          </a:xfrm>
          <a:prstGeom prst="teardrop">
            <a:avLst/>
          </a:prstGeom>
          <a:solidFill>
            <a:srgbClr val="FFC000">
              <a:lumMod val="40000"/>
              <a:lumOff val="60000"/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Flowchart: Off-page Connector 33"/>
          <p:cNvSpPr/>
          <p:nvPr/>
        </p:nvSpPr>
        <p:spPr>
          <a:xfrm rot="5400000">
            <a:off x="19384106" y="3816730"/>
            <a:ext cx="84052" cy="88750"/>
          </a:xfrm>
          <a:prstGeom prst="flowChartOffpageConnector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635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ardrop 34"/>
          <p:cNvSpPr/>
          <p:nvPr/>
        </p:nvSpPr>
        <p:spPr>
          <a:xfrm rot="13351330">
            <a:off x="25493580" y="1915614"/>
            <a:ext cx="556343" cy="556343"/>
          </a:xfrm>
          <a:prstGeom prst="teardrop">
            <a:avLst/>
          </a:prstGeom>
          <a:solidFill>
            <a:srgbClr val="FFC000">
              <a:lumMod val="40000"/>
              <a:lumOff val="60000"/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Flowchart: Off-page Connector 35"/>
          <p:cNvSpPr/>
          <p:nvPr/>
        </p:nvSpPr>
        <p:spPr>
          <a:xfrm rot="16196935">
            <a:off x="25562572" y="2149411"/>
            <a:ext cx="84052" cy="88750"/>
          </a:xfrm>
          <a:prstGeom prst="flowChartOffpageConnector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635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ardrop 36"/>
          <p:cNvSpPr/>
          <p:nvPr/>
        </p:nvSpPr>
        <p:spPr>
          <a:xfrm rot="13351330">
            <a:off x="25480531" y="2509393"/>
            <a:ext cx="556343" cy="556343"/>
          </a:xfrm>
          <a:prstGeom prst="teardrop">
            <a:avLst/>
          </a:prstGeom>
          <a:solidFill>
            <a:srgbClr val="FFC000">
              <a:lumMod val="40000"/>
              <a:lumOff val="60000"/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Flowchart: Off-page Connector 37"/>
          <p:cNvSpPr/>
          <p:nvPr/>
        </p:nvSpPr>
        <p:spPr>
          <a:xfrm rot="16196935">
            <a:off x="25569038" y="2743190"/>
            <a:ext cx="84052" cy="88750"/>
          </a:xfrm>
          <a:prstGeom prst="flowChartOffpageConnector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635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421600" y="1905000"/>
            <a:ext cx="76200" cy="2159235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1494025" y="1945887"/>
            <a:ext cx="76200" cy="2159235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572982" y="1945886"/>
            <a:ext cx="76200" cy="2159235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3645407" y="1959086"/>
            <a:ext cx="76200" cy="1746428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4717832" y="1979665"/>
            <a:ext cx="68524" cy="1068335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0021634" y="1946744"/>
            <a:ext cx="82484" cy="21409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1086383" y="1968222"/>
            <a:ext cx="82484" cy="21409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141869" y="1949873"/>
            <a:ext cx="82484" cy="21409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3203408" y="1949873"/>
            <a:ext cx="85192" cy="1755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4257837" y="1951793"/>
            <a:ext cx="85192" cy="1755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Off-page Connector 50"/>
          <p:cNvSpPr/>
          <p:nvPr/>
        </p:nvSpPr>
        <p:spPr>
          <a:xfrm rot="10800000" flipV="1">
            <a:off x="21354486" y="2500982"/>
            <a:ext cx="102288" cy="152401"/>
          </a:xfrm>
          <a:prstGeom prst="flowChartOffpageConnector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Flowchart: Off-page Connector 51"/>
          <p:cNvSpPr/>
          <p:nvPr/>
        </p:nvSpPr>
        <p:spPr>
          <a:xfrm rot="10800000" flipV="1">
            <a:off x="23485451" y="2510611"/>
            <a:ext cx="102288" cy="152401"/>
          </a:xfrm>
          <a:prstGeom prst="flowChartOffpageConnector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6408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571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363" y="1143000"/>
            <a:ext cx="6715783" cy="5714999"/>
          </a:xfrm>
          <a:prstGeom prst="rect">
            <a:avLst/>
          </a:prstGeom>
        </p:spPr>
      </p:pic>
      <p:sp>
        <p:nvSpPr>
          <p:cNvPr id="16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CALCULATION SUMMARY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16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738" y="1242413"/>
            <a:ext cx="6235433" cy="43731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96400" y="1676400"/>
            <a:ext cx="121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0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0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40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0" y="1676400"/>
            <a:ext cx="4572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906000" y="2308733"/>
            <a:ext cx="457200" cy="457200"/>
          </a:xfrm>
          <a:prstGeom prst="rect">
            <a:avLst/>
          </a:prstGeom>
          <a:solidFill>
            <a:srgbClr val="1E2E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906000" y="2971799"/>
            <a:ext cx="457200" cy="457200"/>
          </a:xfrm>
          <a:prstGeom prst="rect">
            <a:avLst/>
          </a:prstGeom>
          <a:solidFill>
            <a:srgbClr val="07D71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ROOM</a:t>
            </a:r>
            <a:r>
              <a:rPr lang="en-US" sz="2000" dirty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409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9688909" y="0"/>
            <a:ext cx="7772400" cy="114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DESIGN SUMMARY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0"/>
            <a:ext cx="6520735" cy="57150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32570"/>
              </p:ext>
            </p:extLst>
          </p:nvPr>
        </p:nvGraphicFramePr>
        <p:xfrm>
          <a:off x="19688910" y="2658932"/>
          <a:ext cx="6828689" cy="762000"/>
        </p:xfrm>
        <a:graphic>
          <a:graphicData uri="http://schemas.openxmlformats.org/drawingml/2006/table">
            <a:tbl>
              <a:tblPr firstRow="1" firstCol="1" bandRow="1"/>
              <a:tblGrid>
                <a:gridCol w="2250918"/>
                <a:gridCol w="1844125"/>
                <a:gridCol w="1366823"/>
                <a:gridCol w="1366823"/>
              </a:tblGrid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Lighting Criterion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Recommended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 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 Value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Criteria</a:t>
                      </a:r>
                      <a:r>
                        <a:rPr lang="en-US" sz="1400" baseline="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Met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LPD Area Summary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1.23 W/ft</a:t>
                      </a:r>
                      <a:r>
                        <a:rPr lang="en-US" sz="1400" baseline="300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0.685 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W/ft</a:t>
                      </a:r>
                      <a:r>
                        <a:rPr lang="en-US" sz="1400" baseline="300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Target Illuminance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fc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34.9 fc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5715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ROOM</a:t>
            </a:r>
            <a:r>
              <a:rPr lang="en-US" sz="2000" dirty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 rot="4505025">
            <a:off x="5304799" y="4928011"/>
            <a:ext cx="177800" cy="762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522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9688909" y="0"/>
            <a:ext cx="7772400" cy="114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DESIGN SUMMARY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0"/>
            <a:ext cx="6520735" cy="57150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32570"/>
              </p:ext>
            </p:extLst>
          </p:nvPr>
        </p:nvGraphicFramePr>
        <p:xfrm>
          <a:off x="19688910" y="2658932"/>
          <a:ext cx="6828689" cy="1167130"/>
        </p:xfrm>
        <a:graphic>
          <a:graphicData uri="http://schemas.openxmlformats.org/drawingml/2006/table">
            <a:tbl>
              <a:tblPr firstRow="1" firstCol="1" bandRow="1"/>
              <a:tblGrid>
                <a:gridCol w="2250918"/>
                <a:gridCol w="1844125"/>
                <a:gridCol w="1366823"/>
                <a:gridCol w="1366823"/>
              </a:tblGrid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Lighting Criterion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Recommended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 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 Value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Criteria</a:t>
                      </a:r>
                      <a:r>
                        <a:rPr lang="en-US" sz="1400" baseline="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Met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LPD Area Summary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1.23 W/ft</a:t>
                      </a:r>
                      <a:r>
                        <a:rPr lang="en-US" sz="1400" baseline="300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0.685 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W/ft</a:t>
                      </a:r>
                      <a:r>
                        <a:rPr lang="en-US" sz="1400" baseline="300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Target Illuminance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fc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34.9 fc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5715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ROOM</a:t>
            </a:r>
            <a:r>
              <a:rPr lang="en-US" sz="2000" dirty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4505025">
            <a:off x="5304799" y="4928011"/>
            <a:ext cx="177800" cy="762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12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1" y="0"/>
            <a:ext cx="9144000" cy="571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715000"/>
            <a:ext cx="4572000" cy="838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rgbClr val="5B9BD5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5B9BD5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13 STORIES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MECHANICAL MEZZANINE + PENTHOUSE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7 STORY ATRIUM + 3 MAIN TOWERS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WET LAB + DRY LAB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GREEN ROOF 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16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0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10" name="Text Box 25"/>
          <p:cNvSpPr txBox="1"/>
          <p:nvPr/>
        </p:nvSpPr>
        <p:spPr>
          <a:xfrm>
            <a:off x="4572000" y="5242433"/>
            <a:ext cx="4572000" cy="47256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 ELEVATION</a:t>
            </a:r>
          </a:p>
        </p:txBody>
      </p:sp>
      <p:sp>
        <p:nvSpPr>
          <p:cNvPr id="11" name="Text Box 25"/>
          <p:cNvSpPr txBox="1"/>
          <p:nvPr/>
        </p:nvSpPr>
        <p:spPr>
          <a:xfrm>
            <a:off x="22860000" y="5310587"/>
            <a:ext cx="4572000" cy="47256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</a:t>
            </a:r>
            <a:r>
              <a:rPr lang="en-US" sz="2000" dirty="0" smtClean="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PROJECT OVERVIEW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495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715000"/>
            <a:ext cx="4572000" cy="838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rgbClr val="5B9BD5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5B9BD5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0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20" name="Rectangle 19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BREADTHS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940526" y="3428999"/>
            <a:ext cx="8229600" cy="18134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REPORT BREADTHS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939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715000"/>
            <a:ext cx="4572000" cy="838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rgbClr val="5B9BD5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5B9BD5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0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20" name="Rectangle 19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BREADTHS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/>
                </a:solidFill>
                <a:latin typeface="Tw Cen MT" panose="020B0602020104020603" pitchFamily="34" charset="0"/>
              </a:rPr>
              <a:t>FAÇADE BREADTH STUDY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RAIN SCREEN ADDED TO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EXTERIOR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STRUCTURAL BREADTH STUDY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RAIN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SCREEN LOAD SUMMARY</a:t>
            </a: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05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715000"/>
            <a:ext cx="4572000" cy="838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rgbClr val="5B9BD5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5B9BD5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0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20" name="Rectangle 19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ELECTRICAL DEPTH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940526" y="3428999"/>
            <a:ext cx="8229600" cy="18134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ELECTRICAL DEPTH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876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715000"/>
            <a:ext cx="4572000" cy="838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rgbClr val="5B9BD5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5B9BD5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0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20" name="Rectangle 19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ELECTRICAL DEPTH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WATTSTOPPER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Isolé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 IDP-3050 Power Strip with Personal Sensor IDP-3050-A, DI-110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CONTROLS DESKTOP EQUIPMENT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SAVES ENERGY WITH PERSONAL OCCUPANCY SENSOR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CONSISTS OF 8 OUTLET STRIP (6 CONTROLLED BY OCUPANCY)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EQUIPPED WITH SURGE PROTECTION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ENERGY SAVINGS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460" y="1158240"/>
            <a:ext cx="4953000" cy="4556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88012" y="1158240"/>
            <a:ext cx="4948739" cy="45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08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715000"/>
            <a:ext cx="4572000" cy="838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rgbClr val="5B9BD5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5B9BD5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0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20" name="Rectangle 19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ELECTRICAL DEPTH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USED PRIMARILY IN OFFICE SPACE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8 FLOORS OFFICE SPACE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TOTAL SUPPLY RATE OF THE BUILDING = 15.458 C/KWH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INITIAL STUDY SHOWS NEW SUPPLY RATE = 13.912 C/KWH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SAVING ROUGHLY 10%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ENERGY SAVINGS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460" y="1158240"/>
            <a:ext cx="4953000" cy="4556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88012" y="1158240"/>
            <a:ext cx="4948739" cy="45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00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715000"/>
            <a:ext cx="4572000" cy="838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rgbClr val="5B9BD5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5B9BD5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0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20" name="Rectangle 19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SUMMARY</a:t>
            </a:r>
            <a:endParaRPr lang="en-US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940526" y="3428999"/>
            <a:ext cx="8229600" cy="18134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REPORT SUMMARY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909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0"/>
            <a:ext cx="9144001" cy="571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715000"/>
            <a:ext cx="4572000" cy="838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rgbClr val="5B9BD5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5B9BD5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HIGHLY ADVANCED RESEARCH FACILITY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HOUSES RESEARCH GROUPS FOR SCHOOLS OF MEDICINE, PHARMACY, AND DENTISTRY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SHARE NANOMEDICINE CENTER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CENTRAL CAMPUS LOCATION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HEART OF BALTIMORE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EXPECTED COMPLETION DATE – SEPTEMBER 2017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0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8" name="Rectangle 7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SUMMARY</a:t>
            </a:r>
            <a:endParaRPr lang="en-US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1500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2112757"/>
            <a:ext cx="422803" cy="653176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6574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715000"/>
            <a:ext cx="4572000" cy="838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rgbClr val="5B9BD5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5B9BD5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0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253971"/>
              </p:ext>
            </p:extLst>
          </p:nvPr>
        </p:nvGraphicFramePr>
        <p:xfrm>
          <a:off x="10534650" y="2667000"/>
          <a:ext cx="6828689" cy="1167130"/>
        </p:xfrm>
        <a:graphic>
          <a:graphicData uri="http://schemas.openxmlformats.org/drawingml/2006/table">
            <a:tbl>
              <a:tblPr firstRow="1" firstCol="1" bandRow="1"/>
              <a:tblGrid>
                <a:gridCol w="2250918"/>
                <a:gridCol w="1844125"/>
                <a:gridCol w="1366823"/>
                <a:gridCol w="1366823"/>
              </a:tblGrid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Lighting Criterion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Recommended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 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 Value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Criteria</a:t>
                      </a:r>
                      <a:r>
                        <a:rPr lang="en-US" sz="1400" baseline="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Met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LPD Area Summary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1.59 W/ft</a:t>
                      </a:r>
                      <a:r>
                        <a:rPr lang="en-US" sz="1400" baseline="300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0.973 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W/ft</a:t>
                      </a:r>
                      <a:r>
                        <a:rPr lang="en-US" sz="1400" baseline="300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Target Illuminance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fc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62.8 fc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511053"/>
              </p:ext>
            </p:extLst>
          </p:nvPr>
        </p:nvGraphicFramePr>
        <p:xfrm>
          <a:off x="10515600" y="1123950"/>
          <a:ext cx="6828691" cy="1623695"/>
        </p:xfrm>
        <a:graphic>
          <a:graphicData uri="http://schemas.openxmlformats.org/drawingml/2006/table">
            <a:tbl>
              <a:tblPr firstRow="1" firstCol="1" bandRow="1"/>
              <a:tblGrid>
                <a:gridCol w="2250919"/>
                <a:gridCol w="1844126"/>
                <a:gridCol w="1366823"/>
                <a:gridCol w="1366823"/>
              </a:tblGrid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Lighting Criterion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Recommended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 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 Value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Criteria</a:t>
                      </a:r>
                      <a:r>
                        <a:rPr lang="en-US" sz="1400" baseline="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Met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LPD Area Summary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 W/ft</a:t>
                      </a:r>
                      <a:r>
                        <a:rPr lang="en-US" sz="1400" baseline="300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0.843 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W/ft</a:t>
                      </a:r>
                      <a:r>
                        <a:rPr lang="en-US" sz="1400" baseline="300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Target Illuminance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fc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22.3</a:t>
                      </a:r>
                      <a:r>
                        <a:rPr lang="en-US" sz="1400" baseline="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fc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Desk Surface Illuminance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fc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16.8 fc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</a:tbl>
          </a:graphicData>
        </a:graphic>
      </p:graphicFrame>
      <p:sp>
        <p:nvSpPr>
          <p:cNvPr id="10" name="Text Placeholder 5"/>
          <p:cNvSpPr txBox="1">
            <a:spLocks/>
          </p:cNvSpPr>
          <p:nvPr/>
        </p:nvSpPr>
        <p:spPr>
          <a:xfrm>
            <a:off x="10515600" y="0"/>
            <a:ext cx="7772400" cy="5715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ELEVATOR LOBBY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WORKSTATION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MEETING ROOM </a:t>
            </a:r>
            <a:endParaRPr lang="en-US" sz="2000" dirty="0">
              <a:solidFill>
                <a:schemeClr val="accent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SUMMARY</a:t>
            </a:r>
            <a:endParaRPr lang="en-US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375759"/>
              </p:ext>
            </p:extLst>
          </p:nvPr>
        </p:nvGraphicFramePr>
        <p:xfrm>
          <a:off x="10515600" y="4114800"/>
          <a:ext cx="6828689" cy="1167130"/>
        </p:xfrm>
        <a:graphic>
          <a:graphicData uri="http://schemas.openxmlformats.org/drawingml/2006/table">
            <a:tbl>
              <a:tblPr firstRow="1" firstCol="1" bandRow="1"/>
              <a:tblGrid>
                <a:gridCol w="2250918"/>
                <a:gridCol w="1844125"/>
                <a:gridCol w="1366823"/>
                <a:gridCol w="1366823"/>
              </a:tblGrid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Lighting Criterion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Recommended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 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 Value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Criteria</a:t>
                      </a:r>
                      <a:r>
                        <a:rPr lang="en-US" sz="1400" baseline="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Met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LPD Area Summary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1.23 W/ft</a:t>
                      </a:r>
                      <a:r>
                        <a:rPr lang="en-US" sz="1400" baseline="300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0.685 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W/ft</a:t>
                      </a:r>
                      <a:r>
                        <a:rPr lang="en-US" sz="1400" baseline="300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Target Illuminance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fc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34.9 fc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0"/>
            <a:ext cx="9144001" cy="5715000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1500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2112757"/>
            <a:ext cx="422803" cy="653176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2832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715000"/>
            <a:ext cx="4572000" cy="838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rgbClr val="5B9BD5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5B9BD5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Dilaura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, D. L., Houser, K. W.,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Mistrick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 R. G.,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Steffy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 G. R. (2011). The Lighting Handbook (10th ed.). New York, NY: Illuminating Engineering Society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ASHRAE Standard 90.1 – Energy Standard for Buildings Except Low-Rise Residential Buildings. 2010</a:t>
            </a:r>
            <a:r>
              <a:rPr lang="en-US" sz="2000" baseline="30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th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 ed. ASHRAE. Print. 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http://www.hok.com/design/type/science-technology/university-of-maryland-baltimore-health-sciences-facility-iii/ 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http://www.wattstopper.com/products/sensors/plug-load-controls/idp-3050.aspx#.VS4_EU3wvGh</a:t>
            </a: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0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7" name="Rectangle 6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940526" y="3428999"/>
            <a:ext cx="8229600" cy="18134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THANK YOU 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582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715000"/>
            <a:ext cx="4572000" cy="838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rgbClr val="5B9BD5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5B9BD5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0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940526" y="3428999"/>
            <a:ext cx="8229600" cy="18134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PROJECT LOCATION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LOCATION</a:t>
            </a:r>
            <a:r>
              <a:rPr lang="en-US" sz="2000" dirty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225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15000"/>
          </a:xfrm>
          <a:prstGeom prst="rect">
            <a:avLst/>
          </a:prstGeom>
          <a:noFill/>
        </p:spPr>
      </p:pic>
      <p:sp>
        <p:nvSpPr>
          <p:cNvPr id="16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CITY OF BALTIMORE</a:t>
            </a:r>
          </a:p>
          <a:p>
            <a:pPr fontAlgn="auto">
              <a:spcAft>
                <a:spcPts val="0"/>
              </a:spcAft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SEVERAL BLOCKS FROM INNER HARBOR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CENTRAL LOCATION IN UNIVERSITY CAMPUS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715000"/>
            <a:ext cx="27431999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666 W. BALTIMORE ST.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2112757"/>
            <a:ext cx="422803" cy="653176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7102" y="1962544"/>
            <a:ext cx="511381" cy="80051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Group 28"/>
          <p:cNvGrpSpPr/>
          <p:nvPr/>
        </p:nvGrpSpPr>
        <p:grpSpPr>
          <a:xfrm>
            <a:off x="18288000" y="0"/>
            <a:ext cx="9143999" cy="5715000"/>
            <a:chOff x="17509169" y="10886"/>
            <a:chExt cx="10635287" cy="6847114"/>
          </a:xfrm>
        </p:grpSpPr>
        <p:pic>
          <p:nvPicPr>
            <p:cNvPr id="30" name="Content Placeholder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9169" y="10886"/>
              <a:ext cx="10635287" cy="6847114"/>
            </a:xfrm>
            <a:prstGeom prst="rect">
              <a:avLst/>
            </a:prstGeom>
            <a:noFill/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34944" y="2362200"/>
              <a:ext cx="594782" cy="959091"/>
            </a:xfrm>
            <a:prstGeom prst="rect">
              <a:avLst/>
            </a:prstGeom>
            <a:effectLst>
              <a:glow>
                <a:schemeClr val="accent1"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" name="Rectangle 11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LOCATION</a:t>
            </a:r>
            <a:r>
              <a:rPr lang="en-US" sz="2000" dirty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5276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15000"/>
          </a:xfrm>
          <a:prstGeom prst="rect">
            <a:avLst/>
          </a:prstGeom>
          <a:noFill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112757"/>
            <a:ext cx="422803" cy="653176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0"/>
            <a:ext cx="9144000" cy="5715000"/>
          </a:xfrm>
          <a:prstGeom prst="rect">
            <a:avLst/>
          </a:prstGeom>
          <a:noFill/>
        </p:spPr>
      </p:pic>
      <p:sp>
        <p:nvSpPr>
          <p:cNvPr id="16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  <a:latin typeface="Tw Cen MT" panose="020B0602020104020603" pitchFamily="34" charset="0"/>
              </a:rPr>
              <a:t>SCHOOL OF DENTISTRY</a:t>
            </a:r>
            <a:endParaRPr lang="en-US" sz="2000" dirty="0">
              <a:latin typeface="Tw Cen MT" panose="020B06020201040206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Tw Cen MT" panose="020B06020201040206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666 W. BALTIMORE ST.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7101" y="1962544"/>
            <a:ext cx="511381" cy="80051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LOCATION</a:t>
            </a:r>
            <a:r>
              <a:rPr lang="en-US" sz="2000" dirty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052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15000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112757"/>
            <a:ext cx="422803" cy="653176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0"/>
            <a:ext cx="9144001" cy="5714999"/>
          </a:xfrm>
          <a:prstGeom prst="rect">
            <a:avLst/>
          </a:prstGeom>
          <a:noFill/>
        </p:spPr>
      </p:pic>
      <p:sp>
        <p:nvSpPr>
          <p:cNvPr id="16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  <a:latin typeface="Tw Cen MT" panose="020B0602020104020603" pitchFamily="34" charset="0"/>
              </a:rPr>
              <a:t>SCHOOL OF DENTISTRY</a:t>
            </a:r>
            <a:endParaRPr lang="en-US" sz="2000" dirty="0">
              <a:latin typeface="Tw Cen MT" panose="020B06020201040206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Tw Cen MT" panose="020B06020201040206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CD840"/>
                </a:solidFill>
                <a:latin typeface="Tw Cen MT" panose="020B0602020104020603" pitchFamily="34" charset="0"/>
              </a:rPr>
              <a:t>SCHOOL OF MEDICINE</a:t>
            </a:r>
            <a:endParaRPr lang="en-US" sz="2000" dirty="0">
              <a:latin typeface="Tw Cen MT" panose="020B06020201040206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666 W. BALTIMORE ST.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7101" y="1962544"/>
            <a:ext cx="511381" cy="80051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LOCATION</a:t>
            </a:r>
            <a:r>
              <a:rPr lang="en-US" sz="2000" dirty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546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14479</TotalTime>
  <Words>2016</Words>
  <Application>Microsoft Office PowerPoint</Application>
  <PresentationFormat>Custom</PresentationFormat>
  <Paragraphs>733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Arial Narrow</vt:lpstr>
      <vt:lpstr>Calibri</vt:lpstr>
      <vt:lpstr>Times New Roman</vt:lpstr>
      <vt:lpstr>Tw Cen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Kenneth M Moore</cp:lastModifiedBy>
  <cp:revision>956</cp:revision>
  <cp:lastPrinted>2015-05-08T13:52:16Z</cp:lastPrinted>
  <dcterms:created xsi:type="dcterms:W3CDTF">2006-11-29T18:17:25Z</dcterms:created>
  <dcterms:modified xsi:type="dcterms:W3CDTF">2015-05-08T13:53:48Z</dcterms:modified>
</cp:coreProperties>
</file>